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13"/>
  </p:notesMasterIdLst>
  <p:handoutMasterIdLst>
    <p:handoutMasterId r:id="rId14"/>
  </p:handoutMasterIdLst>
  <p:sldIdLst>
    <p:sldId id="498" r:id="rId2"/>
    <p:sldId id="497" r:id="rId3"/>
    <p:sldId id="487" r:id="rId4"/>
    <p:sldId id="499" r:id="rId5"/>
    <p:sldId id="476" r:id="rId6"/>
    <p:sldId id="500" r:id="rId7"/>
    <p:sldId id="501" r:id="rId8"/>
    <p:sldId id="502" r:id="rId9"/>
    <p:sldId id="503" r:id="rId10"/>
    <p:sldId id="504" r:id="rId11"/>
    <p:sldId id="507" r:id="rId12"/>
  </p:sldIdLst>
  <p:sldSz cx="12192000" cy="6858000"/>
  <p:notesSz cx="6797675" cy="9928225"/>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Раздел по умолчанию" id="{3E095E7A-DE03-3B4F-98DA-3BB0927FB5FB}">
          <p14:sldIdLst>
            <p14:sldId id="498"/>
            <p14:sldId id="497"/>
            <p14:sldId id="487"/>
            <p14:sldId id="499"/>
          </p14:sldIdLst>
        </p14:section>
        <p14:section name="Раздел без заголовка" id="{B5B28C3D-4828-3E4C-8539-9967BF42380B}">
          <p14:sldIdLst>
            <p14:sldId id="476"/>
            <p14:sldId id="500"/>
            <p14:sldId id="501"/>
            <p14:sldId id="502"/>
            <p14:sldId id="503"/>
            <p14:sldId id="504"/>
            <p14:sldId id="50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Асель Тлегенова" initials="АТ" lastIdx="3" clrIdx="0">
    <p:extLst>
      <p:ext uri="{19B8F6BF-5375-455C-9EA6-DF929625EA0E}">
        <p15:presenceInfo xmlns:p15="http://schemas.microsoft.com/office/powerpoint/2012/main" userId="S-1-5-21-1570913727-297056307-3963224220-13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0099CC"/>
    <a:srgbClr val="FF9900"/>
    <a:srgbClr val="33CC33"/>
    <a:srgbClr val="F4860C"/>
    <a:srgbClr val="339AC1"/>
    <a:srgbClr val="0069A8"/>
    <a:srgbClr val="DDF6FF"/>
    <a:srgbClr val="C1D7DF"/>
    <a:srgbClr val="F0F8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A111915-BE36-4E01-A7E5-04B1672EAD32}" styleName="Светлый стиль 2 — акцент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Светлый стиль 1 — акцент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DBED569-4797-4DF1-A0F4-6AAB3CD982D8}" styleName="Светлы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1" autoAdjust="0"/>
    <p:restoredTop sz="94349" autoAdjust="0"/>
  </p:normalViewPr>
  <p:slideViewPr>
    <p:cSldViewPr>
      <p:cViewPr varScale="1">
        <p:scale>
          <a:sx n="103" d="100"/>
          <a:sy n="103" d="100"/>
        </p:scale>
        <p:origin x="72" y="546"/>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1"/>
            <a:ext cx="2945244" cy="495729"/>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sz="quarter" idx="1"/>
          </p:nvPr>
        </p:nvSpPr>
        <p:spPr>
          <a:xfrm>
            <a:off x="3850879" y="1"/>
            <a:ext cx="2945244" cy="495729"/>
          </a:xfrm>
          <a:prstGeom prst="rect">
            <a:avLst/>
          </a:prstGeom>
        </p:spPr>
        <p:txBody>
          <a:bodyPr vert="horz" lIns="91440" tIns="45720" rIns="91440" bIns="45720" rtlCol="0"/>
          <a:lstStyle>
            <a:lvl1pPr algn="r">
              <a:defRPr sz="1200"/>
            </a:lvl1pPr>
          </a:lstStyle>
          <a:p>
            <a:fld id="{E1BA5D91-E67B-4534-9F05-E36D25B51AF5}" type="datetimeFigureOut">
              <a:rPr lang="ru-RU" smtClean="0"/>
              <a:pPr/>
              <a:t>28.04.2022</a:t>
            </a:fld>
            <a:endParaRPr lang="ru-RU" dirty="0"/>
          </a:p>
        </p:txBody>
      </p:sp>
      <p:sp>
        <p:nvSpPr>
          <p:cNvPr id="4" name="Нижний колонтитул 3"/>
          <p:cNvSpPr>
            <a:spLocks noGrp="1"/>
          </p:cNvSpPr>
          <p:nvPr>
            <p:ph type="ftr" sz="quarter" idx="2"/>
          </p:nvPr>
        </p:nvSpPr>
        <p:spPr>
          <a:xfrm>
            <a:off x="1" y="9430791"/>
            <a:ext cx="2945244" cy="495729"/>
          </a:xfrm>
          <a:prstGeom prst="rect">
            <a:avLst/>
          </a:prstGeom>
        </p:spPr>
        <p:txBody>
          <a:bodyPr vert="horz" lIns="91440" tIns="45720" rIns="91440" bIns="45720" rtlCol="0" anchor="b"/>
          <a:lstStyle>
            <a:lvl1pPr algn="l">
              <a:defRPr sz="1200"/>
            </a:lvl1pPr>
          </a:lstStyle>
          <a:p>
            <a:endParaRPr lang="ru-RU" dirty="0"/>
          </a:p>
        </p:txBody>
      </p:sp>
      <p:sp>
        <p:nvSpPr>
          <p:cNvPr id="5" name="Номер слайда 4"/>
          <p:cNvSpPr>
            <a:spLocks noGrp="1"/>
          </p:cNvSpPr>
          <p:nvPr>
            <p:ph type="sldNum" sz="quarter" idx="3"/>
          </p:nvPr>
        </p:nvSpPr>
        <p:spPr>
          <a:xfrm>
            <a:off x="3850879" y="9430791"/>
            <a:ext cx="2945244" cy="495729"/>
          </a:xfrm>
          <a:prstGeom prst="rect">
            <a:avLst/>
          </a:prstGeom>
        </p:spPr>
        <p:txBody>
          <a:bodyPr vert="horz" lIns="91440" tIns="45720" rIns="91440" bIns="45720" rtlCol="0" anchor="b"/>
          <a:lstStyle>
            <a:lvl1pPr algn="r">
              <a:defRPr sz="1200"/>
            </a:lvl1pPr>
          </a:lstStyle>
          <a:p>
            <a:fld id="{34DFF09F-5E37-44E3-835A-A0B38B92CD26}" type="slidenum">
              <a:rPr lang="ru-RU" smtClean="0"/>
              <a:pPr/>
              <a:t>‹#›</a:t>
            </a:fld>
            <a:endParaRPr lang="ru-RU" dirty="0"/>
          </a:p>
        </p:txBody>
      </p:sp>
    </p:spTree>
    <p:extLst>
      <p:ext uri="{BB962C8B-B14F-4D97-AF65-F5344CB8AC3E}">
        <p14:creationId xmlns:p14="http://schemas.microsoft.com/office/powerpoint/2010/main" val="31300268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4" y="2"/>
            <a:ext cx="2945875" cy="496808"/>
          </a:xfrm>
          <a:prstGeom prst="rect">
            <a:avLst/>
          </a:prstGeom>
        </p:spPr>
        <p:txBody>
          <a:bodyPr vert="horz" lIns="92702" tIns="46351" rIns="92702" bIns="46351" rtlCol="0"/>
          <a:lstStyle>
            <a:lvl1pPr algn="l" fontAlgn="auto">
              <a:spcBef>
                <a:spcPts val="0"/>
              </a:spcBef>
              <a:spcAft>
                <a:spcPts val="0"/>
              </a:spcAft>
              <a:defRPr sz="1200">
                <a:latin typeface="+mn-lt"/>
              </a:defRPr>
            </a:lvl1pPr>
          </a:lstStyle>
          <a:p>
            <a:pPr>
              <a:defRPr/>
            </a:pPr>
            <a:endParaRPr lang="ru-RU" dirty="0"/>
          </a:p>
        </p:txBody>
      </p:sp>
      <p:sp>
        <p:nvSpPr>
          <p:cNvPr id="3" name="Дата 2"/>
          <p:cNvSpPr>
            <a:spLocks noGrp="1"/>
          </p:cNvSpPr>
          <p:nvPr>
            <p:ph type="dt" idx="1"/>
          </p:nvPr>
        </p:nvSpPr>
        <p:spPr>
          <a:xfrm>
            <a:off x="3850184" y="2"/>
            <a:ext cx="2945875" cy="496808"/>
          </a:xfrm>
          <a:prstGeom prst="rect">
            <a:avLst/>
          </a:prstGeom>
        </p:spPr>
        <p:txBody>
          <a:bodyPr vert="horz" lIns="92702" tIns="46351" rIns="92702" bIns="46351" rtlCol="0"/>
          <a:lstStyle>
            <a:lvl1pPr algn="r" fontAlgn="auto">
              <a:spcBef>
                <a:spcPts val="0"/>
              </a:spcBef>
              <a:spcAft>
                <a:spcPts val="0"/>
              </a:spcAft>
              <a:defRPr sz="1200" smtClean="0">
                <a:latin typeface="+mn-lt"/>
              </a:defRPr>
            </a:lvl1pPr>
          </a:lstStyle>
          <a:p>
            <a:pPr>
              <a:defRPr/>
            </a:pPr>
            <a:fld id="{063E99AB-38FA-4CCC-AC38-2478B2F75C98}" type="datetimeFigureOut">
              <a:rPr lang="ru-RU"/>
              <a:pPr>
                <a:defRPr/>
              </a:pPr>
              <a:t>28.04.2022</a:t>
            </a:fld>
            <a:endParaRPr lang="ru-RU" dirty="0"/>
          </a:p>
        </p:txBody>
      </p:sp>
      <p:sp>
        <p:nvSpPr>
          <p:cNvPr id="4" name="Образ слайда 3"/>
          <p:cNvSpPr>
            <a:spLocks noGrp="1" noRot="1" noChangeAspect="1"/>
          </p:cNvSpPr>
          <p:nvPr>
            <p:ph type="sldImg" idx="2"/>
          </p:nvPr>
        </p:nvSpPr>
        <p:spPr>
          <a:xfrm>
            <a:off x="85725" y="742950"/>
            <a:ext cx="6626225" cy="3727450"/>
          </a:xfrm>
          <a:prstGeom prst="rect">
            <a:avLst/>
          </a:prstGeom>
          <a:noFill/>
          <a:ln w="12700">
            <a:solidFill>
              <a:prstClr val="black"/>
            </a:solidFill>
          </a:ln>
        </p:spPr>
        <p:txBody>
          <a:bodyPr vert="horz" lIns="92702" tIns="46351" rIns="92702" bIns="46351" rtlCol="0" anchor="ctr"/>
          <a:lstStyle/>
          <a:p>
            <a:pPr lvl="0"/>
            <a:endParaRPr lang="ru-RU" noProof="0" dirty="0"/>
          </a:p>
        </p:txBody>
      </p:sp>
      <p:sp>
        <p:nvSpPr>
          <p:cNvPr id="5" name="Заметки 4"/>
          <p:cNvSpPr>
            <a:spLocks noGrp="1"/>
          </p:cNvSpPr>
          <p:nvPr>
            <p:ph type="body" sz="quarter" idx="3"/>
          </p:nvPr>
        </p:nvSpPr>
        <p:spPr>
          <a:xfrm>
            <a:off x="679445" y="4715713"/>
            <a:ext cx="5438788" cy="4468098"/>
          </a:xfrm>
          <a:prstGeom prst="rect">
            <a:avLst/>
          </a:prstGeom>
        </p:spPr>
        <p:txBody>
          <a:bodyPr vert="horz" lIns="92702" tIns="46351" rIns="92702" bIns="46351" rtlCol="0">
            <a:normAutofit/>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p:cNvSpPr>
            <a:spLocks noGrp="1"/>
          </p:cNvSpPr>
          <p:nvPr>
            <p:ph type="ftr" sz="quarter" idx="4"/>
          </p:nvPr>
        </p:nvSpPr>
        <p:spPr>
          <a:xfrm>
            <a:off x="4" y="9429834"/>
            <a:ext cx="2945875" cy="496808"/>
          </a:xfrm>
          <a:prstGeom prst="rect">
            <a:avLst/>
          </a:prstGeom>
        </p:spPr>
        <p:txBody>
          <a:bodyPr vert="horz" lIns="92702" tIns="46351" rIns="92702" bIns="46351" rtlCol="0" anchor="b"/>
          <a:lstStyle>
            <a:lvl1pPr algn="l" fontAlgn="auto">
              <a:spcBef>
                <a:spcPts val="0"/>
              </a:spcBef>
              <a:spcAft>
                <a:spcPts val="0"/>
              </a:spcAft>
              <a:defRPr sz="1200">
                <a:latin typeface="+mn-lt"/>
              </a:defRPr>
            </a:lvl1pPr>
          </a:lstStyle>
          <a:p>
            <a:pPr>
              <a:defRPr/>
            </a:pPr>
            <a:endParaRPr lang="ru-RU" dirty="0"/>
          </a:p>
        </p:txBody>
      </p:sp>
      <p:sp>
        <p:nvSpPr>
          <p:cNvPr id="7" name="Номер слайда 6"/>
          <p:cNvSpPr>
            <a:spLocks noGrp="1"/>
          </p:cNvSpPr>
          <p:nvPr>
            <p:ph type="sldNum" sz="quarter" idx="5"/>
          </p:nvPr>
        </p:nvSpPr>
        <p:spPr>
          <a:xfrm>
            <a:off x="3850184" y="9429834"/>
            <a:ext cx="2945875" cy="496808"/>
          </a:xfrm>
          <a:prstGeom prst="rect">
            <a:avLst/>
          </a:prstGeom>
        </p:spPr>
        <p:txBody>
          <a:bodyPr vert="horz" lIns="92702" tIns="46351" rIns="92702" bIns="46351" rtlCol="0" anchor="b"/>
          <a:lstStyle>
            <a:lvl1pPr algn="r" fontAlgn="auto">
              <a:spcBef>
                <a:spcPts val="0"/>
              </a:spcBef>
              <a:spcAft>
                <a:spcPts val="0"/>
              </a:spcAft>
              <a:defRPr sz="1200" smtClean="0">
                <a:latin typeface="+mn-lt"/>
              </a:defRPr>
            </a:lvl1pPr>
          </a:lstStyle>
          <a:p>
            <a:pPr>
              <a:defRPr/>
            </a:pPr>
            <a:fld id="{6B81170B-519A-48FA-8879-979EF757378A}" type="slidenum">
              <a:rPr lang="ru-RU"/>
              <a:pPr>
                <a:defRPr/>
              </a:pPr>
              <a:t>‹#›</a:t>
            </a:fld>
            <a:endParaRPr lang="ru-RU" dirty="0"/>
          </a:p>
        </p:txBody>
      </p:sp>
    </p:spTree>
    <p:extLst>
      <p:ext uri="{BB962C8B-B14F-4D97-AF65-F5344CB8AC3E}">
        <p14:creationId xmlns:p14="http://schemas.microsoft.com/office/powerpoint/2010/main" val="26622150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pPr/>
              <a:t>1</a:t>
            </a:fld>
            <a:endParaRPr lang="ru-RU" dirty="0">
              <a:solidFill>
                <a:prstClr val="black"/>
              </a:solidFill>
            </a:endParaRPr>
          </a:p>
        </p:txBody>
      </p:sp>
    </p:spTree>
    <p:extLst>
      <p:ext uri="{BB962C8B-B14F-4D97-AF65-F5344CB8AC3E}">
        <p14:creationId xmlns:p14="http://schemas.microsoft.com/office/powerpoint/2010/main" val="4903245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pPr/>
              <a:t>10</a:t>
            </a:fld>
            <a:endParaRPr lang="ru-RU" dirty="0">
              <a:solidFill>
                <a:prstClr val="black"/>
              </a:solidFill>
            </a:endParaRPr>
          </a:p>
        </p:txBody>
      </p:sp>
    </p:spTree>
    <p:extLst>
      <p:ext uri="{BB962C8B-B14F-4D97-AF65-F5344CB8AC3E}">
        <p14:creationId xmlns:p14="http://schemas.microsoft.com/office/powerpoint/2010/main" val="24294981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pPr/>
              <a:t>11</a:t>
            </a:fld>
            <a:endParaRPr lang="ru-RU" dirty="0">
              <a:solidFill>
                <a:prstClr val="black"/>
              </a:solidFill>
            </a:endParaRPr>
          </a:p>
        </p:txBody>
      </p:sp>
    </p:spTree>
    <p:extLst>
      <p:ext uri="{BB962C8B-B14F-4D97-AF65-F5344CB8AC3E}">
        <p14:creationId xmlns:p14="http://schemas.microsoft.com/office/powerpoint/2010/main" val="1392788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pPr/>
              <a:t>2</a:t>
            </a:fld>
            <a:endParaRPr lang="ru-RU" dirty="0">
              <a:solidFill>
                <a:prstClr val="black"/>
              </a:solidFill>
            </a:endParaRPr>
          </a:p>
        </p:txBody>
      </p:sp>
    </p:spTree>
    <p:extLst>
      <p:ext uri="{BB962C8B-B14F-4D97-AF65-F5344CB8AC3E}">
        <p14:creationId xmlns:p14="http://schemas.microsoft.com/office/powerpoint/2010/main" val="1327453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pPr/>
              <a:t>3</a:t>
            </a:fld>
            <a:endParaRPr lang="ru-RU" dirty="0">
              <a:solidFill>
                <a:prstClr val="black"/>
              </a:solidFill>
            </a:endParaRPr>
          </a:p>
        </p:txBody>
      </p:sp>
    </p:spTree>
    <p:extLst>
      <p:ext uri="{BB962C8B-B14F-4D97-AF65-F5344CB8AC3E}">
        <p14:creationId xmlns:p14="http://schemas.microsoft.com/office/powerpoint/2010/main" val="12797184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pPr/>
              <a:t>4</a:t>
            </a:fld>
            <a:endParaRPr lang="ru-RU" dirty="0">
              <a:solidFill>
                <a:prstClr val="black"/>
              </a:solidFill>
            </a:endParaRPr>
          </a:p>
        </p:txBody>
      </p:sp>
    </p:spTree>
    <p:extLst>
      <p:ext uri="{BB962C8B-B14F-4D97-AF65-F5344CB8AC3E}">
        <p14:creationId xmlns:p14="http://schemas.microsoft.com/office/powerpoint/2010/main" val="1931161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pPr/>
              <a:t>5</a:t>
            </a:fld>
            <a:endParaRPr lang="ru-RU" dirty="0">
              <a:solidFill>
                <a:prstClr val="black"/>
              </a:solidFill>
            </a:endParaRPr>
          </a:p>
        </p:txBody>
      </p:sp>
    </p:spTree>
    <p:extLst>
      <p:ext uri="{BB962C8B-B14F-4D97-AF65-F5344CB8AC3E}">
        <p14:creationId xmlns:p14="http://schemas.microsoft.com/office/powerpoint/2010/main" val="2084156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pPr/>
              <a:t>6</a:t>
            </a:fld>
            <a:endParaRPr lang="ru-RU" dirty="0">
              <a:solidFill>
                <a:prstClr val="black"/>
              </a:solidFill>
            </a:endParaRPr>
          </a:p>
        </p:txBody>
      </p:sp>
    </p:spTree>
    <p:extLst>
      <p:ext uri="{BB962C8B-B14F-4D97-AF65-F5344CB8AC3E}">
        <p14:creationId xmlns:p14="http://schemas.microsoft.com/office/powerpoint/2010/main" val="22436475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pPr/>
              <a:t>7</a:t>
            </a:fld>
            <a:endParaRPr lang="ru-RU" dirty="0">
              <a:solidFill>
                <a:prstClr val="black"/>
              </a:solidFill>
            </a:endParaRPr>
          </a:p>
        </p:txBody>
      </p:sp>
    </p:spTree>
    <p:extLst>
      <p:ext uri="{BB962C8B-B14F-4D97-AF65-F5344CB8AC3E}">
        <p14:creationId xmlns:p14="http://schemas.microsoft.com/office/powerpoint/2010/main" val="2215875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pPr/>
              <a:t>8</a:t>
            </a:fld>
            <a:endParaRPr lang="ru-RU" dirty="0">
              <a:solidFill>
                <a:prstClr val="black"/>
              </a:solidFill>
            </a:endParaRPr>
          </a:p>
        </p:txBody>
      </p:sp>
    </p:spTree>
    <p:extLst>
      <p:ext uri="{BB962C8B-B14F-4D97-AF65-F5344CB8AC3E}">
        <p14:creationId xmlns:p14="http://schemas.microsoft.com/office/powerpoint/2010/main" val="15042419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pPr/>
              <a:t>9</a:t>
            </a:fld>
            <a:endParaRPr lang="ru-RU" dirty="0">
              <a:solidFill>
                <a:prstClr val="black"/>
              </a:solidFill>
            </a:endParaRPr>
          </a:p>
        </p:txBody>
      </p:sp>
    </p:spTree>
    <p:extLst>
      <p:ext uri="{BB962C8B-B14F-4D97-AF65-F5344CB8AC3E}">
        <p14:creationId xmlns:p14="http://schemas.microsoft.com/office/powerpoint/2010/main" val="3316194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a:defRPr/>
            </a:pPr>
            <a:fld id="{23524010-93F3-492C-A653-8FD79D4DB335}" type="datetime1">
              <a:rPr lang="ru-RU" smtClean="0"/>
              <a:t>28.04.2022</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5F88FFF7-3783-44CF-A83B-8ECE257D8609}" type="slidenum">
              <a:rPr lang="ru-RU"/>
              <a:pPr>
                <a:defRPr/>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776A3A4B-B4E4-4A69-9238-0BE041E592F1}" type="datetime1">
              <a:rPr lang="ru-RU" smtClean="0"/>
              <a:t>28.04.2022</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4EB738CC-C7AB-4021-BCE0-4A7A3CEDF90D}" type="slidenum">
              <a:rPr lang="ru-RU"/>
              <a:pPr>
                <a:defRPr/>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DFE85AD1-342F-43A2-A286-BAE89C85FCF4}" type="datetime1">
              <a:rPr lang="ru-RU" smtClean="0"/>
              <a:t>28.04.2022</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D57D4120-FBF9-40C5-BDA3-4E755A0214BB}" type="slidenum">
              <a:rPr lang="ru-RU"/>
              <a:pPr>
                <a:defRPr/>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0F98A324-7ED3-4348-A7A4-8AE8DC42C3BD}" type="datetime1">
              <a:rPr lang="ru-RU" smtClean="0"/>
              <a:t>28.04.2022</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968049E3-C10F-4A72-961F-9B5B0D9CEC49}" type="slidenum">
              <a:rPr lang="ru-RU"/>
              <a:pPr>
                <a:defRPr/>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a:defRPr/>
            </a:pPr>
            <a:fld id="{E4EAE679-D667-4F18-A270-62A74D4F0FA1}" type="datetime1">
              <a:rPr lang="ru-RU" smtClean="0"/>
              <a:t>28.04.2022</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4F08A457-3D9A-4053-8BB8-C7F27E1C3733}" type="slidenum">
              <a:rPr lang="ru-RU"/>
              <a:pPr>
                <a:defRPr/>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a:defRPr/>
            </a:pPr>
            <a:fld id="{51B7C2A6-182D-4722-93AF-C74829C4CF2A}" type="datetime1">
              <a:rPr lang="ru-RU" smtClean="0"/>
              <a:t>28.04.2022</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dirty="0"/>
          </a:p>
        </p:txBody>
      </p:sp>
      <p:sp>
        <p:nvSpPr>
          <p:cNvPr id="7" name="Номер слайда 5"/>
          <p:cNvSpPr>
            <a:spLocks noGrp="1"/>
          </p:cNvSpPr>
          <p:nvPr>
            <p:ph type="sldNum" sz="quarter" idx="12"/>
          </p:nvPr>
        </p:nvSpPr>
        <p:spPr/>
        <p:txBody>
          <a:bodyPr/>
          <a:lstStyle>
            <a:lvl1pPr>
              <a:defRPr/>
            </a:lvl1pPr>
          </a:lstStyle>
          <a:p>
            <a:pPr>
              <a:defRPr/>
            </a:pPr>
            <a:fld id="{E2486DF2-2F37-4973-93AF-BA636EC0B3DE}" type="slidenum">
              <a:rPr lang="ru-RU"/>
              <a:pPr>
                <a:defRPr/>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a:defRPr/>
            </a:pPr>
            <a:fld id="{228A63F9-F108-4791-B1A2-B8D74E8C87C4}" type="datetime1">
              <a:rPr lang="ru-RU" smtClean="0"/>
              <a:t>28.04.2022</a:t>
            </a:fld>
            <a:endParaRPr lang="ru-RU" dirty="0"/>
          </a:p>
        </p:txBody>
      </p:sp>
      <p:sp>
        <p:nvSpPr>
          <p:cNvPr id="8" name="Нижний колонтитул 4"/>
          <p:cNvSpPr>
            <a:spLocks noGrp="1"/>
          </p:cNvSpPr>
          <p:nvPr>
            <p:ph type="ftr" sz="quarter" idx="11"/>
          </p:nvPr>
        </p:nvSpPr>
        <p:spPr/>
        <p:txBody>
          <a:bodyPr/>
          <a:lstStyle>
            <a:lvl1pPr>
              <a:defRPr/>
            </a:lvl1pPr>
          </a:lstStyle>
          <a:p>
            <a:pPr>
              <a:defRPr/>
            </a:pPr>
            <a:endParaRPr lang="ru-RU" dirty="0"/>
          </a:p>
        </p:txBody>
      </p:sp>
      <p:sp>
        <p:nvSpPr>
          <p:cNvPr id="9" name="Номер слайда 5"/>
          <p:cNvSpPr>
            <a:spLocks noGrp="1"/>
          </p:cNvSpPr>
          <p:nvPr>
            <p:ph type="sldNum" sz="quarter" idx="12"/>
          </p:nvPr>
        </p:nvSpPr>
        <p:spPr/>
        <p:txBody>
          <a:bodyPr/>
          <a:lstStyle>
            <a:lvl1pPr>
              <a:defRPr/>
            </a:lvl1pPr>
          </a:lstStyle>
          <a:p>
            <a:pPr>
              <a:defRPr/>
            </a:pPr>
            <a:fld id="{4EF3B202-A88F-42CC-8590-A518E50E4563}" type="slidenum">
              <a:rPr lang="ru-RU"/>
              <a:pPr>
                <a:defRPr/>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7239008" cy="571480"/>
          </a:xfrm>
        </p:spPr>
        <p:txBody>
          <a:bodyPr/>
          <a:lstStyle>
            <a:lvl1pPr algn="l">
              <a:defRPr sz="2500"/>
            </a:lvl1pPr>
          </a:lstStyle>
          <a:p>
            <a:r>
              <a:rPr lang="ru-RU" dirty="0"/>
              <a:t>Образец заголовка</a:t>
            </a:r>
          </a:p>
        </p:txBody>
      </p:sp>
      <p:pic>
        <p:nvPicPr>
          <p:cNvPr id="7" name="Picture 13"/>
          <p:cNvPicPr>
            <a:picLocks noChangeAspect="1" noChangeArrowheads="1"/>
          </p:cNvPicPr>
          <p:nvPr userDrawn="1"/>
        </p:nvPicPr>
        <p:blipFill>
          <a:blip r:embed="rId2" cstate="print"/>
          <a:srcRect/>
          <a:stretch>
            <a:fillRect/>
          </a:stretch>
        </p:blipFill>
        <p:spPr bwMode="auto">
          <a:xfrm flipV="1">
            <a:off x="0" y="6429396"/>
            <a:ext cx="12192000" cy="89198"/>
          </a:xfrm>
          <a:prstGeom prst="rect">
            <a:avLst/>
          </a:prstGeom>
          <a:noFill/>
          <a:ln w="9525">
            <a:noFill/>
            <a:miter lim="800000"/>
            <a:headEnd/>
            <a:tailEnd/>
          </a:ln>
          <a:effectLst/>
        </p:spPr>
      </p:pic>
      <p:pic>
        <p:nvPicPr>
          <p:cNvPr id="8" name="Picture 13"/>
          <p:cNvPicPr>
            <a:picLocks noChangeAspect="1" noChangeArrowheads="1"/>
          </p:cNvPicPr>
          <p:nvPr userDrawn="1"/>
        </p:nvPicPr>
        <p:blipFill>
          <a:blip r:embed="rId2" cstate="print"/>
          <a:srcRect/>
          <a:stretch>
            <a:fillRect/>
          </a:stretch>
        </p:blipFill>
        <p:spPr bwMode="auto">
          <a:xfrm flipV="1">
            <a:off x="0" y="571480"/>
            <a:ext cx="12192000" cy="89198"/>
          </a:xfrm>
          <a:prstGeom prst="rect">
            <a:avLst/>
          </a:prstGeom>
          <a:noFill/>
          <a:ln w="9525">
            <a:noFill/>
            <a:miter lim="800000"/>
            <a:headEnd/>
            <a:tailEnd/>
          </a:ln>
          <a:effectLst/>
        </p:spPr>
      </p:pic>
      <p:pic>
        <p:nvPicPr>
          <p:cNvPr id="3074" name="Picture 2"/>
          <p:cNvPicPr>
            <a:picLocks noChangeAspect="1" noChangeArrowheads="1"/>
          </p:cNvPicPr>
          <p:nvPr userDrawn="1"/>
        </p:nvPicPr>
        <p:blipFill>
          <a:blip r:embed="rId3" cstate="print"/>
          <a:srcRect/>
          <a:stretch>
            <a:fillRect/>
          </a:stretch>
        </p:blipFill>
        <p:spPr bwMode="auto">
          <a:xfrm>
            <a:off x="10001277" y="79318"/>
            <a:ext cx="1609907" cy="446867"/>
          </a:xfrm>
          <a:prstGeom prst="rect">
            <a:avLst/>
          </a:prstGeom>
          <a:noFill/>
          <a:ln w="9525">
            <a:noFill/>
            <a:miter lim="800000"/>
            <a:headEnd/>
            <a:tailEnd/>
          </a:ln>
          <a:effectLst/>
        </p:spPr>
      </p:pic>
      <p:sp>
        <p:nvSpPr>
          <p:cNvPr id="18" name="Номер слайда 17"/>
          <p:cNvSpPr>
            <a:spLocks noGrp="1"/>
          </p:cNvSpPr>
          <p:nvPr>
            <p:ph type="sldNum" sz="quarter" idx="11"/>
          </p:nvPr>
        </p:nvSpPr>
        <p:spPr>
          <a:xfrm>
            <a:off x="9048771" y="6492876"/>
            <a:ext cx="2844800" cy="365125"/>
          </a:xfrm>
        </p:spPr>
        <p:txBody>
          <a:bodyPr/>
          <a:lstStyle/>
          <a:p>
            <a:pPr>
              <a:defRPr/>
            </a:pPr>
            <a:fld id="{F85DCC0A-AC20-42A0-BDA4-7DEA7665E5AA}" type="slidenum">
              <a:rPr lang="ru-RU" smtClean="0"/>
              <a:pPr>
                <a:defRPr/>
              </a:pPr>
              <a:t>‹#›</a:t>
            </a:fld>
            <a:endParaRPr lang="ru-RU" dirty="0"/>
          </a:p>
        </p:txBody>
      </p:sp>
      <p:sp>
        <p:nvSpPr>
          <p:cNvPr id="19" name="Нижний колонтитул 18"/>
          <p:cNvSpPr>
            <a:spLocks noGrp="1"/>
          </p:cNvSpPr>
          <p:nvPr>
            <p:ph type="ftr" sz="quarter" idx="12"/>
          </p:nvPr>
        </p:nvSpPr>
        <p:spPr>
          <a:xfrm>
            <a:off x="4190987" y="6492876"/>
            <a:ext cx="3860800" cy="365125"/>
          </a:xfrm>
        </p:spPr>
        <p:txBody>
          <a:bodyPr/>
          <a:lstStyle/>
          <a:p>
            <a:pPr>
              <a:defRPr/>
            </a:pPr>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8C65F320-F810-4995-8EDF-5CC0343C3EA1}" type="datetime1">
              <a:rPr lang="ru-RU" smtClean="0"/>
              <a:t>28.04.2022</a:t>
            </a:fld>
            <a:endParaRPr lang="ru-RU" dirty="0"/>
          </a:p>
        </p:txBody>
      </p:sp>
      <p:sp>
        <p:nvSpPr>
          <p:cNvPr id="3" name="Нижний колонтитул 4"/>
          <p:cNvSpPr>
            <a:spLocks noGrp="1"/>
          </p:cNvSpPr>
          <p:nvPr>
            <p:ph type="ftr" sz="quarter" idx="11"/>
          </p:nvPr>
        </p:nvSpPr>
        <p:spPr/>
        <p:txBody>
          <a:bodyPr/>
          <a:lstStyle>
            <a:lvl1pPr>
              <a:defRPr/>
            </a:lvl1pPr>
          </a:lstStyle>
          <a:p>
            <a:pPr>
              <a:defRPr/>
            </a:pPr>
            <a:endParaRPr lang="ru-RU" dirty="0"/>
          </a:p>
        </p:txBody>
      </p:sp>
      <p:sp>
        <p:nvSpPr>
          <p:cNvPr id="4" name="Номер слайда 5"/>
          <p:cNvSpPr>
            <a:spLocks noGrp="1"/>
          </p:cNvSpPr>
          <p:nvPr>
            <p:ph type="sldNum" sz="quarter" idx="12"/>
          </p:nvPr>
        </p:nvSpPr>
        <p:spPr/>
        <p:txBody>
          <a:bodyPr/>
          <a:lstStyle>
            <a:lvl1pPr>
              <a:defRPr/>
            </a:lvl1pPr>
          </a:lstStyle>
          <a:p>
            <a:pPr>
              <a:defRPr/>
            </a:pPr>
            <a:fld id="{A1024769-F153-4F0E-B553-1A3116711FDF}" type="slidenum">
              <a:rPr lang="ru-RU"/>
              <a:pPr>
                <a:defRPr/>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AA63AEF4-4E32-4ABF-A107-3B2860150F2A}" type="datetime1">
              <a:rPr lang="ru-RU" smtClean="0"/>
              <a:t>28.04.2022</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dirty="0"/>
          </a:p>
        </p:txBody>
      </p:sp>
      <p:sp>
        <p:nvSpPr>
          <p:cNvPr id="7" name="Номер слайда 5"/>
          <p:cNvSpPr>
            <a:spLocks noGrp="1"/>
          </p:cNvSpPr>
          <p:nvPr>
            <p:ph type="sldNum" sz="quarter" idx="12"/>
          </p:nvPr>
        </p:nvSpPr>
        <p:spPr/>
        <p:txBody>
          <a:bodyPr/>
          <a:lstStyle>
            <a:lvl1pPr>
              <a:defRPr/>
            </a:lvl1pPr>
          </a:lstStyle>
          <a:p>
            <a:pPr>
              <a:defRPr/>
            </a:pPr>
            <a:fld id="{6ABF6F7F-F880-4E20-9B01-C32B016325EB}" type="slidenum">
              <a:rPr lang="ru-RU"/>
              <a:pPr>
                <a:defRPr/>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ECC73EF0-60F6-4CE5-8B67-9B8CCD583483}" type="datetime1">
              <a:rPr lang="ru-RU" smtClean="0"/>
              <a:t>28.04.2022</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dirty="0"/>
          </a:p>
        </p:txBody>
      </p:sp>
      <p:sp>
        <p:nvSpPr>
          <p:cNvPr id="7" name="Номер слайда 5"/>
          <p:cNvSpPr>
            <a:spLocks noGrp="1"/>
          </p:cNvSpPr>
          <p:nvPr>
            <p:ph type="sldNum" sz="quarter" idx="12"/>
          </p:nvPr>
        </p:nvSpPr>
        <p:spPr/>
        <p:txBody>
          <a:bodyPr/>
          <a:lstStyle>
            <a:lvl1pPr>
              <a:defRPr/>
            </a:lvl1pPr>
          </a:lstStyle>
          <a:p>
            <a:pPr>
              <a:defRPr/>
            </a:pPr>
            <a:fld id="{942764C0-15DE-496C-9234-7456AC061DB6}" type="slidenum">
              <a:rPr lang="ru-RU"/>
              <a:pPr>
                <a:defRPr/>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1027" name="Текст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5C2342FB-1676-4378-B63F-9EC457F39F74}" type="datetime1">
              <a:rPr lang="ru-RU" smtClean="0"/>
              <a:t>28.04.2022</a:t>
            </a:fld>
            <a:endParaRPr lang="ru-RU" dirty="0"/>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dirty="0"/>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85DCC0A-AC20-42A0-BDA4-7DEA7665E5AA}" type="slidenum">
              <a:rPr lang="ru-RU"/>
              <a:pPr>
                <a:defRPr/>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a:spLocks/>
          </p:cNvSpPr>
          <p:nvPr/>
        </p:nvSpPr>
        <p:spPr>
          <a:xfrm>
            <a:off x="11862749" y="6492875"/>
            <a:ext cx="329251" cy="365125"/>
          </a:xfrm>
          <a:prstGeom prst="rect">
            <a:avLst/>
          </a:prstGeom>
        </p:spPr>
        <p:txBody>
          <a:bodyPr vert="horz" lIns="121920" tIns="60960" rIns="121920" bIns="60960" rtlCol="0" anchor="ctr"/>
          <a:lstStyle/>
          <a:p>
            <a:pPr algn="r" defTabSz="1219170" fontAlgn="auto">
              <a:spcBef>
                <a:spcPts val="0"/>
              </a:spcBef>
              <a:spcAft>
                <a:spcPts val="0"/>
              </a:spcAft>
              <a:defRPr/>
            </a:pPr>
            <a:fld id="{B19B0651-EE4F-4900-A07F-96A6BFA9D0F0}" type="slidenum">
              <a:rPr lang="ru-RU" sz="1333">
                <a:solidFill>
                  <a:schemeClr val="tx1">
                    <a:tint val="75000"/>
                  </a:schemeClr>
                </a:solidFill>
                <a:latin typeface="Arial Narrow" panose="020B0606020202030204" pitchFamily="34" charset="0"/>
              </a:rPr>
              <a:pPr algn="r" defTabSz="1219170" fontAlgn="auto">
                <a:spcBef>
                  <a:spcPts val="0"/>
                </a:spcBef>
                <a:spcAft>
                  <a:spcPts val="0"/>
                </a:spcAft>
                <a:defRPr/>
              </a:pPr>
              <a:t>1</a:t>
            </a:fld>
            <a:endParaRPr lang="ru-RU" sz="1333" dirty="0">
              <a:solidFill>
                <a:schemeClr val="tx1">
                  <a:tint val="75000"/>
                </a:schemeClr>
              </a:solidFill>
              <a:latin typeface="Arial Narrow" panose="020B0606020202030204" pitchFamily="34" charset="0"/>
            </a:endParaRPr>
          </a:p>
        </p:txBody>
      </p:sp>
      <p:sp>
        <p:nvSpPr>
          <p:cNvPr id="31" name="Заголовок 1"/>
          <p:cNvSpPr>
            <a:spLocks noGrp="1"/>
          </p:cNvSpPr>
          <p:nvPr>
            <p:ph type="title"/>
          </p:nvPr>
        </p:nvSpPr>
        <p:spPr>
          <a:xfrm>
            <a:off x="284256" y="89853"/>
            <a:ext cx="10704511" cy="626729"/>
          </a:xfrm>
        </p:spPr>
        <p:txBody>
          <a:bodyPr>
            <a:noAutofit/>
          </a:bodyPr>
          <a:lstStyle/>
          <a:p>
            <a:pPr algn="l"/>
            <a:r>
              <a:rPr lang="en-US" sz="2400" b="1" dirty="0" smtClean="0">
                <a:solidFill>
                  <a:schemeClr val="accent1">
                    <a:lumMod val="50000"/>
                  </a:schemeClr>
                </a:solidFill>
                <a:latin typeface="Arial Narrow" panose="020B0606020202030204" pitchFamily="34" charset="0"/>
              </a:rPr>
              <a:t>Solutions to the problem of plastic pollution</a:t>
            </a:r>
            <a:endParaRPr lang="ru-RU" sz="2400" b="1" dirty="0">
              <a:solidFill>
                <a:schemeClr val="accent1">
                  <a:lumMod val="50000"/>
                </a:schemeClr>
              </a:solidFill>
              <a:latin typeface="Arial Narrow" panose="020B0606020202030204" pitchFamily="34" charset="0"/>
            </a:endParaRPr>
          </a:p>
        </p:txBody>
      </p:sp>
      <p:pic>
        <p:nvPicPr>
          <p:cNvPr id="17" name="Рисунок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xmlns="" id="{D6CDC6F9-B3BB-4B23-BD0B-76B323404725}"/>
              </a:ext>
            </a:extLst>
          </p:cNvPr>
          <p:cNvSpPr txBox="1"/>
          <p:nvPr/>
        </p:nvSpPr>
        <p:spPr>
          <a:xfrm>
            <a:off x="1991544" y="5877272"/>
            <a:ext cx="184731" cy="369332"/>
          </a:xfrm>
          <a:prstGeom prst="rect">
            <a:avLst/>
          </a:prstGeom>
          <a:noFill/>
        </p:spPr>
        <p:txBody>
          <a:bodyPr wrap="none" rtlCol="0">
            <a:spAutoFit/>
          </a:bodyPr>
          <a:lstStyle/>
          <a:p>
            <a:endParaRPr lang="ru-RU" dirty="0"/>
          </a:p>
        </p:txBody>
      </p:sp>
      <p:pic>
        <p:nvPicPr>
          <p:cNvPr id="27" name="Picture 2" descr="Environmental conservation and protection of our world Free Vecto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096" y="2446901"/>
            <a:ext cx="3084204" cy="2120861"/>
          </a:xfrm>
          <a:prstGeom prst="rect">
            <a:avLst/>
          </a:prstGeom>
          <a:noFill/>
          <a:extLst>
            <a:ext uri="{909E8E84-426E-40DD-AFC4-6F175D3DCCD1}">
              <a14:hiddenFill xmlns:a14="http://schemas.microsoft.com/office/drawing/2010/main">
                <a:solidFill>
                  <a:srgbClr val="FFFFFF"/>
                </a:solidFill>
              </a14:hiddenFill>
            </a:ext>
          </a:extLst>
        </p:spPr>
      </p:pic>
      <p:sp>
        <p:nvSpPr>
          <p:cNvPr id="28" name="Прямоугольник 27"/>
          <p:cNvSpPr/>
          <p:nvPr/>
        </p:nvSpPr>
        <p:spPr>
          <a:xfrm>
            <a:off x="3941168" y="1317839"/>
            <a:ext cx="7921581" cy="2862322"/>
          </a:xfrm>
          <a:prstGeom prst="rect">
            <a:avLst/>
          </a:prstGeom>
        </p:spPr>
        <p:txBody>
          <a:bodyPr wrap="square">
            <a:spAutoFit/>
          </a:bodyPr>
          <a:lstStyle/>
          <a:p>
            <a:pPr algn="just">
              <a:buClr>
                <a:srgbClr val="3198BD"/>
              </a:buClr>
            </a:pPr>
            <a:r>
              <a:rPr lang="ru-RU" sz="2000" dirty="0" smtClean="0">
                <a:solidFill>
                  <a:schemeClr val="tx2"/>
                </a:solidFill>
                <a:latin typeface="Arial Narrow" panose="020B0606020202030204" pitchFamily="34" charset="0"/>
              </a:rPr>
              <a:t>	</a:t>
            </a:r>
            <a:r>
              <a:rPr lang="en-US" sz="2000" dirty="0" smtClean="0">
                <a:solidFill>
                  <a:schemeClr val="tx2"/>
                </a:solidFill>
                <a:latin typeface="Arial Narrow" panose="020B0606020202030204" pitchFamily="34" charset="0"/>
              </a:rPr>
              <a:t>The </a:t>
            </a:r>
            <a:r>
              <a:rPr lang="en-US" sz="2000" dirty="0" err="1" smtClean="0">
                <a:solidFill>
                  <a:schemeClr val="tx2"/>
                </a:solidFill>
                <a:latin typeface="Arial Narrow" panose="020B0606020202030204" pitchFamily="34" charset="0"/>
              </a:rPr>
              <a:t>KazakhExport</a:t>
            </a:r>
            <a:r>
              <a:rPr lang="en-US" sz="2000" dirty="0" smtClean="0">
                <a:solidFill>
                  <a:schemeClr val="tx2"/>
                </a:solidFill>
                <a:latin typeface="Arial Narrow" panose="020B0606020202030204" pitchFamily="34" charset="0"/>
              </a:rPr>
              <a:t> EIC </a:t>
            </a:r>
            <a:r>
              <a:rPr lang="en-US" sz="2000" dirty="0">
                <a:solidFill>
                  <a:schemeClr val="tx2"/>
                </a:solidFill>
                <a:latin typeface="Arial Narrow" panose="020B0606020202030204" pitchFamily="34" charset="0"/>
              </a:rPr>
              <a:t>JSC joined the UN Global </a:t>
            </a:r>
            <a:r>
              <a:rPr lang="en-US" sz="2000" dirty="0" smtClean="0">
                <a:solidFill>
                  <a:schemeClr val="tx2"/>
                </a:solidFill>
                <a:latin typeface="Arial Narrow" panose="020B0606020202030204" pitchFamily="34" charset="0"/>
              </a:rPr>
              <a:t>Compact in 2017, </a:t>
            </a:r>
            <a:r>
              <a:rPr lang="en-US" sz="2000" dirty="0">
                <a:solidFill>
                  <a:schemeClr val="tx2"/>
                </a:solidFill>
                <a:latin typeface="Arial Narrow" panose="020B0606020202030204" pitchFamily="34" charset="0"/>
              </a:rPr>
              <a:t>which is one of the leading global initiatives in the field of sustainable development</a:t>
            </a:r>
            <a:r>
              <a:rPr lang="en-US" sz="2000" dirty="0" smtClean="0">
                <a:solidFill>
                  <a:schemeClr val="tx2"/>
                </a:solidFill>
                <a:latin typeface="Arial Narrow" panose="020B0606020202030204" pitchFamily="34" charset="0"/>
              </a:rPr>
              <a:t>. 	In </a:t>
            </a:r>
            <a:r>
              <a:rPr lang="en-US" sz="2000" dirty="0">
                <a:solidFill>
                  <a:schemeClr val="tx2"/>
                </a:solidFill>
                <a:latin typeface="Arial Narrow" panose="020B0606020202030204" pitchFamily="34" charset="0"/>
              </a:rPr>
              <a:t>its activities in the field of sustainable development management, the Company is guided by the principles based on international practice</a:t>
            </a:r>
            <a:r>
              <a:rPr lang="en-US" sz="2000" dirty="0" smtClean="0">
                <a:solidFill>
                  <a:schemeClr val="tx2"/>
                </a:solidFill>
                <a:latin typeface="Arial Narrow" panose="020B0606020202030204" pitchFamily="34" charset="0"/>
              </a:rPr>
              <a:t>:</a:t>
            </a:r>
          </a:p>
          <a:p>
            <a:pPr algn="just">
              <a:buClr>
                <a:srgbClr val="3198BD"/>
              </a:buClr>
            </a:pPr>
            <a:r>
              <a:rPr lang="en-US" sz="2000" dirty="0">
                <a:solidFill>
                  <a:schemeClr val="tx2"/>
                </a:solidFill>
                <a:latin typeface="Arial Narrow" panose="020B0606020202030204" pitchFamily="34" charset="0"/>
              </a:rPr>
              <a:t>	</a:t>
            </a:r>
            <a:r>
              <a:rPr lang="en-US" sz="2000" dirty="0" smtClean="0">
                <a:solidFill>
                  <a:schemeClr val="tx2"/>
                </a:solidFill>
                <a:latin typeface="Arial Narrow" panose="020B0606020202030204" pitchFamily="34" charset="0"/>
              </a:rPr>
              <a:t>- </a:t>
            </a:r>
            <a:r>
              <a:rPr lang="en-US" sz="2000" dirty="0">
                <a:solidFill>
                  <a:schemeClr val="tx2"/>
                </a:solidFill>
                <a:latin typeface="Arial Narrow" panose="020B0606020202030204" pitchFamily="34" charset="0"/>
              </a:rPr>
              <a:t>17 United Nations (UN) Sustainable Development Goals</a:t>
            </a:r>
            <a:r>
              <a:rPr lang="en-US" sz="2000" dirty="0" smtClean="0">
                <a:solidFill>
                  <a:schemeClr val="tx2"/>
                </a:solidFill>
                <a:latin typeface="Arial Narrow" panose="020B0606020202030204" pitchFamily="34" charset="0"/>
              </a:rPr>
              <a:t>;</a:t>
            </a:r>
          </a:p>
          <a:p>
            <a:pPr algn="just">
              <a:buClr>
                <a:srgbClr val="3198BD"/>
              </a:buClr>
            </a:pPr>
            <a:r>
              <a:rPr lang="en-US" sz="2000" dirty="0">
                <a:solidFill>
                  <a:schemeClr val="tx2"/>
                </a:solidFill>
                <a:latin typeface="Arial Narrow" panose="020B0606020202030204" pitchFamily="34" charset="0"/>
              </a:rPr>
              <a:t>	</a:t>
            </a:r>
            <a:r>
              <a:rPr lang="en-US" sz="2000" dirty="0" smtClean="0">
                <a:solidFill>
                  <a:schemeClr val="tx2"/>
                </a:solidFill>
                <a:latin typeface="Arial Narrow" panose="020B0606020202030204" pitchFamily="34" charset="0"/>
              </a:rPr>
              <a:t>- </a:t>
            </a:r>
            <a:r>
              <a:rPr lang="en-US" sz="2000" dirty="0">
                <a:solidFill>
                  <a:schemeClr val="tx2"/>
                </a:solidFill>
                <a:latin typeface="Arial Narrow" panose="020B0606020202030204" pitchFamily="34" charset="0"/>
              </a:rPr>
              <a:t>10 Principles of the UN Global Compact (human rights, labor relations, environmental protection and anti-corruption</a:t>
            </a:r>
            <a:r>
              <a:rPr lang="en-US" sz="2000" dirty="0" smtClean="0">
                <a:solidFill>
                  <a:schemeClr val="tx2"/>
                </a:solidFill>
                <a:latin typeface="Arial Narrow" panose="020B0606020202030204" pitchFamily="34" charset="0"/>
              </a:rPr>
              <a:t>).</a:t>
            </a:r>
          </a:p>
          <a:p>
            <a:pPr algn="just">
              <a:buClr>
                <a:srgbClr val="3198BD"/>
              </a:buClr>
            </a:pPr>
            <a:r>
              <a:rPr lang="en-US" sz="2000" dirty="0">
                <a:solidFill>
                  <a:schemeClr val="tx2"/>
                </a:solidFill>
                <a:latin typeface="Arial Narrow" panose="020B0606020202030204" pitchFamily="34" charset="0"/>
              </a:rPr>
              <a:t>	</a:t>
            </a:r>
            <a:r>
              <a:rPr lang="en-US" sz="2000" dirty="0" smtClean="0">
                <a:solidFill>
                  <a:schemeClr val="tx2"/>
                </a:solidFill>
                <a:latin typeface="Arial Narrow" panose="020B0606020202030204" pitchFamily="34" charset="0"/>
              </a:rPr>
              <a:t>To </a:t>
            </a:r>
            <a:r>
              <a:rPr lang="en-US" sz="2000" dirty="0">
                <a:solidFill>
                  <a:schemeClr val="tx2"/>
                </a:solidFill>
                <a:latin typeface="Arial Narrow" panose="020B0606020202030204" pitchFamily="34" charset="0"/>
              </a:rPr>
              <a:t>date, topical issues are the problems of climate change, the consequences of a negative impact on the environment and much more.</a:t>
            </a:r>
            <a:endParaRPr lang="ru-RU" sz="2000" dirty="0">
              <a:solidFill>
                <a:schemeClr val="tx2"/>
              </a:solidFill>
              <a:latin typeface="Arial Narrow" panose="020B0606020202030204" pitchFamily="34" charset="0"/>
            </a:endParaRPr>
          </a:p>
        </p:txBody>
      </p:sp>
    </p:spTree>
    <p:extLst>
      <p:ext uri="{BB962C8B-B14F-4D97-AF65-F5344CB8AC3E}">
        <p14:creationId xmlns:p14="http://schemas.microsoft.com/office/powerpoint/2010/main" val="11780344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a:spLocks/>
          </p:cNvSpPr>
          <p:nvPr/>
        </p:nvSpPr>
        <p:spPr>
          <a:xfrm>
            <a:off x="11862749" y="6492875"/>
            <a:ext cx="329251" cy="365125"/>
          </a:xfrm>
          <a:prstGeom prst="rect">
            <a:avLst/>
          </a:prstGeom>
        </p:spPr>
        <p:txBody>
          <a:bodyPr vert="horz" lIns="121920" tIns="60960" rIns="121920" bIns="60960" rtlCol="0" anchor="ctr"/>
          <a:lstStyle/>
          <a:p>
            <a:pPr algn="r" defTabSz="1219170" fontAlgn="auto">
              <a:spcBef>
                <a:spcPts val="0"/>
              </a:spcBef>
              <a:spcAft>
                <a:spcPts val="0"/>
              </a:spcAft>
              <a:defRPr/>
            </a:pPr>
            <a:fld id="{B19B0651-EE4F-4900-A07F-96A6BFA9D0F0}" type="slidenum">
              <a:rPr lang="ru-RU" sz="1333">
                <a:solidFill>
                  <a:schemeClr val="tx1">
                    <a:tint val="75000"/>
                  </a:schemeClr>
                </a:solidFill>
                <a:latin typeface="Arial Narrow" panose="020B0606020202030204" pitchFamily="34" charset="0"/>
              </a:rPr>
              <a:pPr algn="r" defTabSz="1219170" fontAlgn="auto">
                <a:spcBef>
                  <a:spcPts val="0"/>
                </a:spcBef>
                <a:spcAft>
                  <a:spcPts val="0"/>
                </a:spcAft>
                <a:defRPr/>
              </a:pPr>
              <a:t>10</a:t>
            </a:fld>
            <a:endParaRPr lang="ru-RU" sz="1333" dirty="0">
              <a:solidFill>
                <a:schemeClr val="tx1">
                  <a:tint val="75000"/>
                </a:schemeClr>
              </a:solidFill>
              <a:latin typeface="Arial Narrow" panose="020B0606020202030204" pitchFamily="34" charset="0"/>
            </a:endParaRPr>
          </a:p>
        </p:txBody>
      </p:sp>
      <p:pic>
        <p:nvPicPr>
          <p:cNvPr id="17" name="Рисунок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xmlns="" id="{D6CDC6F9-B3BB-4B23-BD0B-76B323404725}"/>
              </a:ext>
            </a:extLst>
          </p:cNvPr>
          <p:cNvSpPr txBox="1"/>
          <p:nvPr/>
        </p:nvSpPr>
        <p:spPr>
          <a:xfrm>
            <a:off x="1991544" y="5877272"/>
            <a:ext cx="184731" cy="369332"/>
          </a:xfrm>
          <a:prstGeom prst="rect">
            <a:avLst/>
          </a:prstGeom>
          <a:noFill/>
        </p:spPr>
        <p:txBody>
          <a:bodyPr wrap="none" rtlCol="0">
            <a:spAutoFit/>
          </a:bodyPr>
          <a:lstStyle/>
          <a:p>
            <a:endParaRPr lang="ru-RU" dirty="0"/>
          </a:p>
        </p:txBody>
      </p:sp>
      <p:sp>
        <p:nvSpPr>
          <p:cNvPr id="28" name="Заголовок 1"/>
          <p:cNvSpPr txBox="1">
            <a:spLocks/>
          </p:cNvSpPr>
          <p:nvPr/>
        </p:nvSpPr>
        <p:spPr bwMode="auto">
          <a:xfrm>
            <a:off x="263352" y="134669"/>
            <a:ext cx="9721080" cy="44429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25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400" b="1" dirty="0" smtClean="0">
                <a:solidFill>
                  <a:schemeClr val="accent1">
                    <a:lumMod val="50000"/>
                  </a:schemeClr>
                </a:solidFill>
                <a:latin typeface="Arial Narrow" panose="020B0606020202030204" pitchFamily="34" charset="0"/>
                <a:cs typeface="Arial" panose="020B0604020202020204" pitchFamily="34" charset="0"/>
              </a:rPr>
              <a:t>E-waste recycling</a:t>
            </a:r>
            <a:endParaRPr lang="ru-RU" sz="2400" b="1" dirty="0">
              <a:solidFill>
                <a:schemeClr val="accent1">
                  <a:lumMod val="50000"/>
                </a:schemeClr>
              </a:solidFill>
              <a:latin typeface="Arial Narrow" panose="020B0606020202030204" pitchFamily="34" charset="0"/>
              <a:cs typeface="Arial" panose="020B0604020202020204" pitchFamily="34" charset="0"/>
            </a:endParaRPr>
          </a:p>
        </p:txBody>
      </p:sp>
      <p:sp>
        <p:nvSpPr>
          <p:cNvPr id="2" name="Прямоугольник 1"/>
          <p:cNvSpPr/>
          <p:nvPr/>
        </p:nvSpPr>
        <p:spPr>
          <a:xfrm>
            <a:off x="6449764" y="1003716"/>
            <a:ext cx="5577610" cy="3693319"/>
          </a:xfrm>
          <a:prstGeom prst="rect">
            <a:avLst/>
          </a:prstGeom>
        </p:spPr>
        <p:txBody>
          <a:bodyPr wrap="square">
            <a:spAutoFit/>
          </a:bodyPr>
          <a:lstStyle/>
          <a:p>
            <a:pPr algn="just"/>
            <a:r>
              <a:rPr lang="en-US" dirty="0" smtClean="0">
                <a:solidFill>
                  <a:schemeClr val="accent1">
                    <a:lumMod val="50000"/>
                  </a:schemeClr>
                </a:solidFill>
                <a:latin typeface="Arial Narrow" panose="020B0606020202030204" pitchFamily="34" charset="0"/>
              </a:rPr>
              <a:t>E-waste </a:t>
            </a:r>
            <a:r>
              <a:rPr lang="en-US" dirty="0">
                <a:solidFill>
                  <a:schemeClr val="accent1">
                    <a:lumMod val="50000"/>
                  </a:schemeClr>
                </a:solidFill>
                <a:latin typeface="Arial Narrow" panose="020B0606020202030204" pitchFamily="34" charset="0"/>
              </a:rPr>
              <a:t>contains a mixture of materials. Recycling of e-waste begins with the disassembly of devices and the separation of metals from plastics, then the components are sorted. Recycling of plastics is complicated by pollutants: paint, brominated elements</a:t>
            </a:r>
            <a:r>
              <a:rPr lang="en-US" dirty="0" smtClean="0">
                <a:solidFill>
                  <a:schemeClr val="accent1">
                    <a:lumMod val="50000"/>
                  </a:schemeClr>
                </a:solidFill>
                <a:latin typeface="Arial Narrow" panose="020B0606020202030204" pitchFamily="34" charset="0"/>
              </a:rPr>
              <a:t>.</a:t>
            </a:r>
          </a:p>
          <a:p>
            <a:pPr algn="just"/>
            <a:endParaRPr lang="en-US" dirty="0">
              <a:solidFill>
                <a:schemeClr val="accent1">
                  <a:lumMod val="50000"/>
                </a:schemeClr>
              </a:solidFill>
              <a:latin typeface="Arial Narrow" panose="020B0606020202030204" pitchFamily="34" charset="0"/>
            </a:endParaRPr>
          </a:p>
          <a:p>
            <a:pPr algn="just"/>
            <a:r>
              <a:rPr lang="en-US" dirty="0" smtClean="0">
                <a:solidFill>
                  <a:schemeClr val="accent1">
                    <a:lumMod val="50000"/>
                  </a:schemeClr>
                </a:solidFill>
                <a:latin typeface="Arial Narrow" panose="020B0606020202030204" pitchFamily="34" charset="0"/>
              </a:rPr>
              <a:t>Replacing </a:t>
            </a:r>
            <a:r>
              <a:rPr lang="en-US" dirty="0">
                <a:solidFill>
                  <a:schemeClr val="accent1">
                    <a:lumMod val="50000"/>
                  </a:schemeClr>
                </a:solidFill>
                <a:latin typeface="Arial Narrow" panose="020B0606020202030204" pitchFamily="34" charset="0"/>
              </a:rPr>
              <a:t>plastic with biodegradable materials, redesigning electronics to reduce the amount of polymers will reduce the environmental impact of e-waste</a:t>
            </a:r>
            <a:r>
              <a:rPr lang="en-US" dirty="0" smtClean="0">
                <a:solidFill>
                  <a:schemeClr val="accent1">
                    <a:lumMod val="50000"/>
                  </a:schemeClr>
                </a:solidFill>
                <a:latin typeface="Arial Narrow" panose="020B0606020202030204" pitchFamily="34" charset="0"/>
              </a:rPr>
              <a:t>.</a:t>
            </a:r>
          </a:p>
          <a:p>
            <a:pPr algn="just"/>
            <a:endParaRPr lang="en-US" dirty="0">
              <a:solidFill>
                <a:schemeClr val="accent1">
                  <a:lumMod val="50000"/>
                </a:schemeClr>
              </a:solidFill>
              <a:latin typeface="Arial Narrow" panose="020B0606020202030204" pitchFamily="34" charset="0"/>
            </a:endParaRPr>
          </a:p>
          <a:p>
            <a:pPr algn="just"/>
            <a:r>
              <a:rPr lang="en-US" dirty="0" smtClean="0">
                <a:solidFill>
                  <a:schemeClr val="accent1">
                    <a:lumMod val="50000"/>
                  </a:schemeClr>
                </a:solidFill>
                <a:latin typeface="Arial Narrow" panose="020B0606020202030204" pitchFamily="34" charset="0"/>
              </a:rPr>
              <a:t>Few </a:t>
            </a:r>
            <a:r>
              <a:rPr lang="en-US" dirty="0">
                <a:solidFill>
                  <a:schemeClr val="accent1">
                    <a:lumMod val="50000"/>
                  </a:schemeClr>
                </a:solidFill>
                <a:latin typeface="Arial Narrow" panose="020B0606020202030204" pitchFamily="34" charset="0"/>
              </a:rPr>
              <a:t>e-waste plastics are now recyclable, but most of them can be used to generate energy.</a:t>
            </a:r>
          </a:p>
          <a:p>
            <a:pPr algn="just"/>
            <a:endParaRPr lang="ru-RU" dirty="0">
              <a:solidFill>
                <a:schemeClr val="accent1">
                  <a:lumMod val="50000"/>
                </a:schemeClr>
              </a:solidFill>
              <a:latin typeface="Arial Narrow" panose="020B0606020202030204" pitchFamily="34" charset="0"/>
            </a:endParaRPr>
          </a:p>
        </p:txBody>
      </p:sp>
      <p:pic>
        <p:nvPicPr>
          <p:cNvPr id="8194" name="Picture 2" descr="Абстрактное понятие сокращения электронных отходов Бесплатные векторы"/>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3352" y="874966"/>
            <a:ext cx="5962650" cy="5371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05160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a:spLocks/>
          </p:cNvSpPr>
          <p:nvPr/>
        </p:nvSpPr>
        <p:spPr>
          <a:xfrm>
            <a:off x="11862749" y="6492875"/>
            <a:ext cx="329251" cy="365125"/>
          </a:xfrm>
          <a:prstGeom prst="rect">
            <a:avLst/>
          </a:prstGeom>
        </p:spPr>
        <p:txBody>
          <a:bodyPr vert="horz" lIns="121920" tIns="60960" rIns="121920" bIns="60960" rtlCol="0" anchor="ctr"/>
          <a:lstStyle/>
          <a:p>
            <a:pPr algn="r" defTabSz="1219170" fontAlgn="auto">
              <a:spcBef>
                <a:spcPts val="0"/>
              </a:spcBef>
              <a:spcAft>
                <a:spcPts val="0"/>
              </a:spcAft>
              <a:defRPr/>
            </a:pPr>
            <a:fld id="{B19B0651-EE4F-4900-A07F-96A6BFA9D0F0}" type="slidenum">
              <a:rPr lang="ru-RU" sz="1333">
                <a:solidFill>
                  <a:schemeClr val="tx1">
                    <a:tint val="75000"/>
                  </a:schemeClr>
                </a:solidFill>
                <a:latin typeface="Arial Narrow" panose="020B0606020202030204" pitchFamily="34" charset="0"/>
              </a:rPr>
              <a:pPr algn="r" defTabSz="1219170" fontAlgn="auto">
                <a:spcBef>
                  <a:spcPts val="0"/>
                </a:spcBef>
                <a:spcAft>
                  <a:spcPts val="0"/>
                </a:spcAft>
                <a:defRPr/>
              </a:pPr>
              <a:t>11</a:t>
            </a:fld>
            <a:endParaRPr lang="ru-RU" sz="1333" dirty="0">
              <a:solidFill>
                <a:schemeClr val="tx1">
                  <a:tint val="75000"/>
                </a:schemeClr>
              </a:solidFill>
              <a:latin typeface="Arial Narrow" panose="020B0606020202030204" pitchFamily="34" charset="0"/>
            </a:endParaRPr>
          </a:p>
        </p:txBody>
      </p:sp>
      <p:pic>
        <p:nvPicPr>
          <p:cNvPr id="17" name="Рисунок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xmlns="" id="{D6CDC6F9-B3BB-4B23-BD0B-76B323404725}"/>
              </a:ext>
            </a:extLst>
          </p:cNvPr>
          <p:cNvSpPr txBox="1"/>
          <p:nvPr/>
        </p:nvSpPr>
        <p:spPr>
          <a:xfrm>
            <a:off x="1991544" y="5877272"/>
            <a:ext cx="184731" cy="369332"/>
          </a:xfrm>
          <a:prstGeom prst="rect">
            <a:avLst/>
          </a:prstGeom>
          <a:noFill/>
        </p:spPr>
        <p:txBody>
          <a:bodyPr wrap="none" rtlCol="0">
            <a:spAutoFit/>
          </a:bodyPr>
          <a:lstStyle/>
          <a:p>
            <a:endParaRPr lang="ru-RU" dirty="0"/>
          </a:p>
        </p:txBody>
      </p:sp>
      <p:sp>
        <p:nvSpPr>
          <p:cNvPr id="28" name="Заголовок 1"/>
          <p:cNvSpPr txBox="1">
            <a:spLocks/>
          </p:cNvSpPr>
          <p:nvPr/>
        </p:nvSpPr>
        <p:spPr bwMode="auto">
          <a:xfrm>
            <a:off x="335360" y="159021"/>
            <a:ext cx="9721080" cy="44429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25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400" b="1" dirty="0" smtClean="0">
                <a:solidFill>
                  <a:schemeClr val="accent1">
                    <a:lumMod val="50000"/>
                  </a:schemeClr>
                </a:solidFill>
                <a:latin typeface="Arial Narrow" panose="020B0606020202030204" pitchFamily="34" charset="0"/>
                <a:cs typeface="Arial" panose="020B0604020202020204" pitchFamily="34" charset="0"/>
              </a:rPr>
              <a:t>Conclusions and recommendations</a:t>
            </a:r>
            <a:endParaRPr lang="ru-RU" sz="2400" b="1" dirty="0">
              <a:solidFill>
                <a:schemeClr val="accent1">
                  <a:lumMod val="50000"/>
                </a:schemeClr>
              </a:solidFill>
              <a:latin typeface="Arial Narrow" panose="020B0606020202030204" pitchFamily="34" charset="0"/>
              <a:cs typeface="Arial" panose="020B0604020202020204" pitchFamily="34" charset="0"/>
            </a:endParaRPr>
          </a:p>
        </p:txBody>
      </p:sp>
      <p:sp>
        <p:nvSpPr>
          <p:cNvPr id="6" name="Rectangle 1"/>
          <p:cNvSpPr>
            <a:spLocks noChangeArrowheads="1"/>
          </p:cNvSpPr>
          <p:nvPr/>
        </p:nvSpPr>
        <p:spPr bwMode="auto">
          <a:xfrm>
            <a:off x="609600" y="31273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335360" y="798959"/>
            <a:ext cx="11449272" cy="5355312"/>
          </a:xfrm>
          <a:prstGeom prst="rect">
            <a:avLst/>
          </a:prstGeom>
        </p:spPr>
        <p:txBody>
          <a:bodyPr wrap="square">
            <a:spAutoFit/>
          </a:bodyPr>
          <a:lstStyle/>
          <a:p>
            <a:r>
              <a:rPr lang="en-US" b="1" dirty="0" smtClean="0">
                <a:solidFill>
                  <a:schemeClr val="accent1">
                    <a:lumMod val="50000"/>
                  </a:schemeClr>
                </a:solidFill>
                <a:latin typeface="Arial Narrow" panose="020B0606020202030204" pitchFamily="34" charset="0"/>
              </a:rPr>
              <a:t>Short </a:t>
            </a:r>
            <a:r>
              <a:rPr lang="en-US" b="1" dirty="0">
                <a:solidFill>
                  <a:schemeClr val="accent1">
                    <a:lumMod val="50000"/>
                  </a:schemeClr>
                </a:solidFill>
                <a:latin typeface="Arial Narrow" panose="020B0606020202030204" pitchFamily="34" charset="0"/>
              </a:rPr>
              <a:t>term measures</a:t>
            </a:r>
            <a:r>
              <a:rPr lang="en-US" b="1" dirty="0" smtClean="0">
                <a:solidFill>
                  <a:schemeClr val="accent1">
                    <a:lumMod val="50000"/>
                  </a:schemeClr>
                </a:solidFill>
                <a:latin typeface="Arial Narrow" panose="020B0606020202030204" pitchFamily="34" charset="0"/>
              </a:rPr>
              <a:t>:</a:t>
            </a:r>
          </a:p>
          <a:p>
            <a:r>
              <a:rPr lang="en-US" dirty="0" smtClean="0">
                <a:solidFill>
                  <a:schemeClr val="accent1">
                    <a:lumMod val="50000"/>
                  </a:schemeClr>
                </a:solidFill>
                <a:latin typeface="Arial Narrow" panose="020B0606020202030204" pitchFamily="34" charset="0"/>
              </a:rPr>
              <a:t>Regulation </a:t>
            </a:r>
            <a:r>
              <a:rPr lang="en-US" dirty="0">
                <a:solidFill>
                  <a:schemeClr val="accent1">
                    <a:lumMod val="50000"/>
                  </a:schemeClr>
                </a:solidFill>
                <a:latin typeface="Arial Narrow" panose="020B0606020202030204" pitchFamily="34" charset="0"/>
              </a:rPr>
              <a:t>of plastic production by bans or taxes on plastic products that are harmful to the environment</a:t>
            </a:r>
            <a:r>
              <a:rPr lang="en-US" dirty="0" smtClean="0">
                <a:solidFill>
                  <a:schemeClr val="accent1">
                    <a:lumMod val="50000"/>
                  </a:schemeClr>
                </a:solidFill>
                <a:latin typeface="Arial Narrow" panose="020B0606020202030204" pitchFamily="34" charset="0"/>
              </a:rPr>
              <a:t>.</a:t>
            </a:r>
          </a:p>
          <a:p>
            <a:r>
              <a:rPr lang="en-US" dirty="0" smtClean="0">
                <a:solidFill>
                  <a:schemeClr val="accent1">
                    <a:lumMod val="50000"/>
                  </a:schemeClr>
                </a:solidFill>
                <a:latin typeface="Arial Narrow" panose="020B0606020202030204" pitchFamily="34" charset="0"/>
              </a:rPr>
              <a:t>Reduce </a:t>
            </a:r>
            <a:r>
              <a:rPr lang="en-US" dirty="0">
                <a:solidFill>
                  <a:schemeClr val="accent1">
                    <a:lumMod val="50000"/>
                  </a:schemeClr>
                </a:solidFill>
                <a:latin typeface="Arial Narrow" panose="020B0606020202030204" pitchFamily="34" charset="0"/>
              </a:rPr>
              <a:t>plastic consumption by removing unnecessary packaging, labeling, raising awareness and providing environmentally friendly alternatives</a:t>
            </a:r>
            <a:r>
              <a:rPr lang="en-US" dirty="0" smtClean="0">
                <a:solidFill>
                  <a:schemeClr val="accent1">
                    <a:lumMod val="50000"/>
                  </a:schemeClr>
                </a:solidFill>
                <a:latin typeface="Arial Narrow" panose="020B0606020202030204" pitchFamily="34" charset="0"/>
              </a:rPr>
              <a:t>.</a:t>
            </a:r>
          </a:p>
          <a:p>
            <a:r>
              <a:rPr lang="en-US" dirty="0" smtClean="0">
                <a:solidFill>
                  <a:schemeClr val="accent1">
                    <a:lumMod val="50000"/>
                  </a:schemeClr>
                </a:solidFill>
                <a:latin typeface="Arial Narrow" panose="020B0606020202030204" pitchFamily="34" charset="0"/>
              </a:rPr>
              <a:t>Increasing </a:t>
            </a:r>
            <a:r>
              <a:rPr lang="en-US" dirty="0">
                <a:solidFill>
                  <a:schemeClr val="accent1">
                    <a:lumMod val="50000"/>
                  </a:schemeClr>
                </a:solidFill>
                <a:latin typeface="Arial Narrow" panose="020B0606020202030204" pitchFamily="34" charset="0"/>
              </a:rPr>
              <a:t>demand for recycled plastics through incentives or taxes on virgin plastics</a:t>
            </a:r>
            <a:r>
              <a:rPr lang="en-US" dirty="0" smtClean="0">
                <a:solidFill>
                  <a:schemeClr val="accent1">
                    <a:lumMod val="50000"/>
                  </a:schemeClr>
                </a:solidFill>
                <a:latin typeface="Arial Narrow" panose="020B0606020202030204" pitchFamily="34" charset="0"/>
              </a:rPr>
              <a:t>.</a:t>
            </a:r>
          </a:p>
          <a:p>
            <a:endParaRPr lang="en-US" dirty="0" smtClean="0">
              <a:solidFill>
                <a:schemeClr val="accent1">
                  <a:lumMod val="50000"/>
                </a:schemeClr>
              </a:solidFill>
              <a:latin typeface="Arial Narrow" panose="020B0606020202030204" pitchFamily="34" charset="0"/>
            </a:endParaRPr>
          </a:p>
          <a:p>
            <a:r>
              <a:rPr lang="en-US" b="1" dirty="0" smtClean="0">
                <a:solidFill>
                  <a:schemeClr val="accent1">
                    <a:lumMod val="50000"/>
                  </a:schemeClr>
                </a:solidFill>
                <a:latin typeface="Arial Narrow" panose="020B0606020202030204" pitchFamily="34" charset="0"/>
              </a:rPr>
              <a:t>Medium-term </a:t>
            </a:r>
            <a:r>
              <a:rPr lang="en-US" b="1" dirty="0">
                <a:solidFill>
                  <a:schemeClr val="accent1">
                    <a:lumMod val="50000"/>
                  </a:schemeClr>
                </a:solidFill>
                <a:latin typeface="Arial Narrow" panose="020B0606020202030204" pitchFamily="34" charset="0"/>
              </a:rPr>
              <a:t>measures</a:t>
            </a:r>
            <a:r>
              <a:rPr lang="en-US" b="1" dirty="0" smtClean="0">
                <a:solidFill>
                  <a:schemeClr val="accent1">
                    <a:lumMod val="50000"/>
                  </a:schemeClr>
                </a:solidFill>
                <a:latin typeface="Arial Narrow" panose="020B0606020202030204" pitchFamily="34" charset="0"/>
              </a:rPr>
              <a:t>:</a:t>
            </a:r>
          </a:p>
          <a:p>
            <a:r>
              <a:rPr lang="en-US" dirty="0" smtClean="0">
                <a:solidFill>
                  <a:schemeClr val="accent1">
                    <a:lumMod val="50000"/>
                  </a:schemeClr>
                </a:solidFill>
                <a:latin typeface="Arial Narrow" panose="020B0606020202030204" pitchFamily="34" charset="0"/>
              </a:rPr>
              <a:t>Implementation </a:t>
            </a:r>
            <a:r>
              <a:rPr lang="en-US" dirty="0">
                <a:solidFill>
                  <a:schemeClr val="accent1">
                    <a:lumMod val="50000"/>
                  </a:schemeClr>
                </a:solidFill>
                <a:latin typeface="Arial Narrow" panose="020B0606020202030204" pitchFamily="34" charset="0"/>
              </a:rPr>
              <a:t>of waste collection systems that will lead to their reduction</a:t>
            </a:r>
            <a:r>
              <a:rPr lang="en-US" dirty="0" smtClean="0">
                <a:solidFill>
                  <a:schemeClr val="accent1">
                    <a:lumMod val="50000"/>
                  </a:schemeClr>
                </a:solidFill>
                <a:latin typeface="Arial Narrow" panose="020B0606020202030204" pitchFamily="34" charset="0"/>
              </a:rPr>
              <a:t>.</a:t>
            </a:r>
          </a:p>
          <a:p>
            <a:r>
              <a:rPr lang="en-US" dirty="0" smtClean="0">
                <a:solidFill>
                  <a:schemeClr val="accent1">
                    <a:lumMod val="50000"/>
                  </a:schemeClr>
                </a:solidFill>
                <a:latin typeface="Arial Narrow" panose="020B0606020202030204" pitchFamily="34" charset="0"/>
              </a:rPr>
              <a:t>Converting </a:t>
            </a:r>
            <a:r>
              <a:rPr lang="en-US" dirty="0">
                <a:solidFill>
                  <a:schemeClr val="accent1">
                    <a:lumMod val="50000"/>
                  </a:schemeClr>
                </a:solidFill>
                <a:latin typeface="Arial Narrow" panose="020B0606020202030204" pitchFamily="34" charset="0"/>
              </a:rPr>
              <a:t>waste into energy</a:t>
            </a:r>
            <a:r>
              <a:rPr lang="en-US" dirty="0" smtClean="0">
                <a:solidFill>
                  <a:schemeClr val="accent1">
                    <a:lumMod val="50000"/>
                  </a:schemeClr>
                </a:solidFill>
                <a:latin typeface="Arial Narrow" panose="020B0606020202030204" pitchFamily="34" charset="0"/>
              </a:rPr>
              <a:t>.</a:t>
            </a:r>
          </a:p>
          <a:p>
            <a:r>
              <a:rPr lang="en-US" dirty="0" smtClean="0">
                <a:solidFill>
                  <a:schemeClr val="accent1">
                    <a:lumMod val="50000"/>
                  </a:schemeClr>
                </a:solidFill>
                <a:latin typeface="Arial Narrow" panose="020B0606020202030204" pitchFamily="34" charset="0"/>
              </a:rPr>
              <a:t>Reduction </a:t>
            </a:r>
            <a:r>
              <a:rPr lang="en-US" dirty="0">
                <a:solidFill>
                  <a:schemeClr val="accent1">
                    <a:lumMod val="50000"/>
                  </a:schemeClr>
                </a:solidFill>
                <a:latin typeface="Arial Narrow" panose="020B0606020202030204" pitchFamily="34" charset="0"/>
              </a:rPr>
              <a:t>and recycling of waste generated during the production process</a:t>
            </a:r>
            <a:r>
              <a:rPr lang="en-US" dirty="0" smtClean="0">
                <a:solidFill>
                  <a:schemeClr val="accent1">
                    <a:lumMod val="50000"/>
                  </a:schemeClr>
                </a:solidFill>
                <a:latin typeface="Arial Narrow" panose="020B0606020202030204" pitchFamily="34" charset="0"/>
              </a:rPr>
              <a:t>.</a:t>
            </a:r>
          </a:p>
          <a:p>
            <a:endParaRPr lang="en-US" dirty="0" smtClean="0">
              <a:solidFill>
                <a:schemeClr val="accent1">
                  <a:lumMod val="50000"/>
                </a:schemeClr>
              </a:solidFill>
              <a:latin typeface="Arial Narrow" panose="020B0606020202030204" pitchFamily="34" charset="0"/>
            </a:endParaRPr>
          </a:p>
          <a:p>
            <a:r>
              <a:rPr lang="en-US" b="1" dirty="0" smtClean="0">
                <a:solidFill>
                  <a:schemeClr val="accent1">
                    <a:lumMod val="50000"/>
                  </a:schemeClr>
                </a:solidFill>
                <a:latin typeface="Arial Narrow" panose="020B0606020202030204" pitchFamily="34" charset="0"/>
              </a:rPr>
              <a:t>Long </a:t>
            </a:r>
            <a:r>
              <a:rPr lang="en-US" b="1" dirty="0">
                <a:solidFill>
                  <a:schemeClr val="accent1">
                    <a:lumMod val="50000"/>
                  </a:schemeClr>
                </a:solidFill>
                <a:latin typeface="Arial Narrow" panose="020B0606020202030204" pitchFamily="34" charset="0"/>
              </a:rPr>
              <a:t>term measures</a:t>
            </a:r>
            <a:r>
              <a:rPr lang="en-US" dirty="0" smtClean="0">
                <a:solidFill>
                  <a:schemeClr val="accent1">
                    <a:lumMod val="50000"/>
                  </a:schemeClr>
                </a:solidFill>
                <a:latin typeface="Arial Narrow" panose="020B0606020202030204" pitchFamily="34" charset="0"/>
              </a:rPr>
              <a:t>:</a:t>
            </a:r>
          </a:p>
          <a:p>
            <a:r>
              <a:rPr lang="en-US" dirty="0" smtClean="0">
                <a:solidFill>
                  <a:schemeClr val="accent1">
                    <a:lumMod val="50000"/>
                  </a:schemeClr>
                </a:solidFill>
                <a:latin typeface="Arial Narrow" panose="020B0606020202030204" pitchFamily="34" charset="0"/>
              </a:rPr>
              <a:t>The </a:t>
            </a:r>
            <a:r>
              <a:rPr lang="en-US" dirty="0">
                <a:solidFill>
                  <a:schemeClr val="accent1">
                    <a:lumMod val="50000"/>
                  </a:schemeClr>
                </a:solidFill>
                <a:latin typeface="Arial Narrow" panose="020B0606020202030204" pitchFamily="34" charset="0"/>
              </a:rPr>
              <a:t>use of renewable energy in the collection and processing of waste</a:t>
            </a:r>
            <a:r>
              <a:rPr lang="en-US" dirty="0" smtClean="0">
                <a:solidFill>
                  <a:schemeClr val="accent1">
                    <a:lumMod val="50000"/>
                  </a:schemeClr>
                </a:solidFill>
                <a:latin typeface="Arial Narrow" panose="020B0606020202030204" pitchFamily="34" charset="0"/>
              </a:rPr>
              <a:t>.</a:t>
            </a:r>
          </a:p>
          <a:p>
            <a:r>
              <a:rPr lang="en-US" dirty="0" smtClean="0">
                <a:solidFill>
                  <a:schemeClr val="accent1">
                    <a:lumMod val="50000"/>
                  </a:schemeClr>
                </a:solidFill>
                <a:latin typeface="Arial Narrow" panose="020B0606020202030204" pitchFamily="34" charset="0"/>
              </a:rPr>
              <a:t>Implementation </a:t>
            </a:r>
            <a:r>
              <a:rPr lang="en-US" dirty="0">
                <a:solidFill>
                  <a:schemeClr val="accent1">
                    <a:lumMod val="50000"/>
                  </a:schemeClr>
                </a:solidFill>
                <a:latin typeface="Arial Narrow" panose="020B0606020202030204" pitchFamily="34" charset="0"/>
              </a:rPr>
              <a:t>of a life cycle assessment of each product to improve </a:t>
            </a:r>
            <a:r>
              <a:rPr lang="en-US" dirty="0" err="1">
                <a:solidFill>
                  <a:schemeClr val="accent1">
                    <a:lumMod val="50000"/>
                  </a:schemeClr>
                </a:solidFill>
                <a:latin typeface="Arial Narrow" panose="020B0606020202030204" pitchFamily="34" charset="0"/>
              </a:rPr>
              <a:t>ecodesign</a:t>
            </a:r>
            <a:r>
              <a:rPr lang="en-US" dirty="0" smtClean="0">
                <a:solidFill>
                  <a:schemeClr val="accent1">
                    <a:lumMod val="50000"/>
                  </a:schemeClr>
                </a:solidFill>
                <a:latin typeface="Arial Narrow" panose="020B0606020202030204" pitchFamily="34" charset="0"/>
              </a:rPr>
              <a:t>.</a:t>
            </a:r>
          </a:p>
          <a:p>
            <a:r>
              <a:rPr lang="en-US" dirty="0" smtClean="0">
                <a:solidFill>
                  <a:schemeClr val="accent1">
                    <a:lumMod val="50000"/>
                  </a:schemeClr>
                </a:solidFill>
                <a:latin typeface="Arial Narrow" panose="020B0606020202030204" pitchFamily="34" charset="0"/>
              </a:rPr>
              <a:t>Use </a:t>
            </a:r>
            <a:r>
              <a:rPr lang="en-US" dirty="0">
                <a:solidFill>
                  <a:schemeClr val="accent1">
                    <a:lumMod val="50000"/>
                  </a:schemeClr>
                </a:solidFill>
                <a:latin typeface="Arial Narrow" panose="020B0606020202030204" pitchFamily="34" charset="0"/>
              </a:rPr>
              <a:t>of biodegradable plastic in cases where composting is beneficial</a:t>
            </a:r>
            <a:r>
              <a:rPr lang="en-US" dirty="0" smtClean="0">
                <a:solidFill>
                  <a:schemeClr val="accent1">
                    <a:lumMod val="50000"/>
                  </a:schemeClr>
                </a:solidFill>
                <a:latin typeface="Arial Narrow" panose="020B0606020202030204" pitchFamily="34" charset="0"/>
              </a:rPr>
              <a:t>.</a:t>
            </a:r>
          </a:p>
          <a:p>
            <a:r>
              <a:rPr lang="en-US" dirty="0" smtClean="0">
                <a:solidFill>
                  <a:schemeClr val="accent1">
                    <a:lumMod val="50000"/>
                  </a:schemeClr>
                </a:solidFill>
                <a:latin typeface="Arial Narrow" panose="020B0606020202030204" pitchFamily="34" charset="0"/>
              </a:rPr>
              <a:t>Improving </a:t>
            </a:r>
            <a:r>
              <a:rPr lang="en-US" dirty="0">
                <a:solidFill>
                  <a:schemeClr val="accent1">
                    <a:lumMod val="50000"/>
                  </a:schemeClr>
                </a:solidFill>
                <a:latin typeface="Arial Narrow" panose="020B0606020202030204" pitchFamily="34" charset="0"/>
              </a:rPr>
              <a:t>the recycling of e-waste</a:t>
            </a:r>
            <a:r>
              <a:rPr lang="en-US" dirty="0" smtClean="0">
                <a:solidFill>
                  <a:schemeClr val="accent1">
                    <a:lumMod val="50000"/>
                  </a:schemeClr>
                </a:solidFill>
                <a:latin typeface="Arial Narrow" panose="020B0606020202030204" pitchFamily="34" charset="0"/>
              </a:rPr>
              <a:t>.</a:t>
            </a:r>
          </a:p>
          <a:p>
            <a:r>
              <a:rPr lang="en-US" dirty="0" smtClean="0">
                <a:solidFill>
                  <a:schemeClr val="accent1">
                    <a:lumMod val="50000"/>
                  </a:schemeClr>
                </a:solidFill>
                <a:latin typeface="Arial Narrow" panose="020B0606020202030204" pitchFamily="34" charset="0"/>
              </a:rPr>
              <a:t>Since </a:t>
            </a:r>
            <a:r>
              <a:rPr lang="en-US" dirty="0">
                <a:solidFill>
                  <a:schemeClr val="accent1">
                    <a:lumMod val="50000"/>
                  </a:schemeClr>
                </a:solidFill>
                <a:latin typeface="Arial Narrow" panose="020B0606020202030204" pitchFamily="34" charset="0"/>
              </a:rPr>
              <a:t>plastic marine litter knows no borders, international cooperation is required to improve waste management systems in all countries, or at least coastal ones. As the concentration of plastic in the oceans stabilizes, it can be removed from the environment, sending it for recycling.</a:t>
            </a:r>
            <a:endParaRPr lang="ru-RU" dirty="0">
              <a:solidFill>
                <a:schemeClr val="accent1">
                  <a:lumMod val="50000"/>
                </a:schemeClr>
              </a:solidFill>
              <a:latin typeface="Arial Narrow" panose="020B0606020202030204" pitchFamily="34" charset="0"/>
            </a:endParaRPr>
          </a:p>
        </p:txBody>
      </p:sp>
    </p:spTree>
    <p:extLst>
      <p:ext uri="{BB962C8B-B14F-4D97-AF65-F5344CB8AC3E}">
        <p14:creationId xmlns:p14="http://schemas.microsoft.com/office/powerpoint/2010/main" val="21809429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a:spLocks/>
          </p:cNvSpPr>
          <p:nvPr/>
        </p:nvSpPr>
        <p:spPr>
          <a:xfrm>
            <a:off x="11862749" y="6492875"/>
            <a:ext cx="329251" cy="365125"/>
          </a:xfrm>
          <a:prstGeom prst="rect">
            <a:avLst/>
          </a:prstGeom>
        </p:spPr>
        <p:txBody>
          <a:bodyPr vert="horz" lIns="121920" tIns="60960" rIns="121920" bIns="60960" rtlCol="0" anchor="ctr"/>
          <a:lstStyle/>
          <a:p>
            <a:pPr algn="r" defTabSz="1219170" fontAlgn="auto">
              <a:spcBef>
                <a:spcPts val="0"/>
              </a:spcBef>
              <a:spcAft>
                <a:spcPts val="0"/>
              </a:spcAft>
              <a:defRPr/>
            </a:pPr>
            <a:fld id="{B19B0651-EE4F-4900-A07F-96A6BFA9D0F0}" type="slidenum">
              <a:rPr lang="ru-RU" sz="1333">
                <a:solidFill>
                  <a:schemeClr val="tx1">
                    <a:tint val="75000"/>
                  </a:schemeClr>
                </a:solidFill>
                <a:latin typeface="Arial Narrow" panose="020B0606020202030204" pitchFamily="34" charset="0"/>
              </a:rPr>
              <a:pPr algn="r" defTabSz="1219170" fontAlgn="auto">
                <a:spcBef>
                  <a:spcPts val="0"/>
                </a:spcBef>
                <a:spcAft>
                  <a:spcPts val="0"/>
                </a:spcAft>
                <a:defRPr/>
              </a:pPr>
              <a:t>2</a:t>
            </a:fld>
            <a:endParaRPr lang="ru-RU" sz="1333" dirty="0">
              <a:solidFill>
                <a:schemeClr val="tx1">
                  <a:tint val="75000"/>
                </a:schemeClr>
              </a:solidFill>
              <a:latin typeface="Arial Narrow" panose="020B0606020202030204" pitchFamily="34" charset="0"/>
            </a:endParaRPr>
          </a:p>
        </p:txBody>
      </p:sp>
      <p:pic>
        <p:nvPicPr>
          <p:cNvPr id="17" name="Рисунок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xmlns="" id="{D6CDC6F9-B3BB-4B23-BD0B-76B323404725}"/>
              </a:ext>
            </a:extLst>
          </p:cNvPr>
          <p:cNvSpPr txBox="1"/>
          <p:nvPr/>
        </p:nvSpPr>
        <p:spPr>
          <a:xfrm>
            <a:off x="1991544" y="5877272"/>
            <a:ext cx="184731" cy="369332"/>
          </a:xfrm>
          <a:prstGeom prst="rect">
            <a:avLst/>
          </a:prstGeom>
          <a:noFill/>
        </p:spPr>
        <p:txBody>
          <a:bodyPr wrap="none" rtlCol="0">
            <a:spAutoFit/>
          </a:bodyPr>
          <a:lstStyle/>
          <a:p>
            <a:endParaRPr lang="ru-RU" dirty="0"/>
          </a:p>
        </p:txBody>
      </p:sp>
      <p:sp>
        <p:nvSpPr>
          <p:cNvPr id="28" name="Заголовок 1"/>
          <p:cNvSpPr txBox="1">
            <a:spLocks/>
          </p:cNvSpPr>
          <p:nvPr/>
        </p:nvSpPr>
        <p:spPr bwMode="auto">
          <a:xfrm>
            <a:off x="263352" y="159021"/>
            <a:ext cx="9721080" cy="44429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25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400" b="1" dirty="0" smtClean="0">
                <a:solidFill>
                  <a:schemeClr val="accent1">
                    <a:lumMod val="50000"/>
                  </a:schemeClr>
                </a:solidFill>
                <a:latin typeface="Arial Narrow" panose="020B0606020202030204" pitchFamily="34" charset="0"/>
                <a:cs typeface="Arial" panose="020B0604020202020204" pitchFamily="34" charset="0"/>
              </a:rPr>
              <a:t>Solutions to the problem of plastic pollution</a:t>
            </a:r>
            <a:endParaRPr lang="ru-RU" sz="2400" b="1" dirty="0">
              <a:solidFill>
                <a:schemeClr val="accent1">
                  <a:lumMod val="50000"/>
                </a:schemeClr>
              </a:solidFill>
              <a:latin typeface="Arial Narrow" panose="020B0606020202030204" pitchFamily="34" charset="0"/>
              <a:cs typeface="Arial" panose="020B0604020202020204" pitchFamily="34" charset="0"/>
            </a:endParaRPr>
          </a:p>
        </p:txBody>
      </p:sp>
      <p:sp>
        <p:nvSpPr>
          <p:cNvPr id="25" name="Прямоугольник 24"/>
          <p:cNvSpPr/>
          <p:nvPr/>
        </p:nvSpPr>
        <p:spPr>
          <a:xfrm>
            <a:off x="191344" y="752610"/>
            <a:ext cx="11691683" cy="4401205"/>
          </a:xfrm>
          <a:prstGeom prst="rect">
            <a:avLst/>
          </a:prstGeom>
        </p:spPr>
        <p:txBody>
          <a:bodyPr wrap="square">
            <a:spAutoFit/>
          </a:bodyPr>
          <a:lstStyle/>
          <a:p>
            <a:pPr algn="just">
              <a:spcAft>
                <a:spcPts val="0"/>
              </a:spcAft>
            </a:pPr>
            <a:r>
              <a:rPr lang="ru-RU" sz="2000" dirty="0" smtClean="0">
                <a:solidFill>
                  <a:schemeClr val="accent1">
                    <a:lumMod val="75000"/>
                  </a:schemeClr>
                </a:solidFill>
                <a:latin typeface="Arial Narrow" panose="020B0606020202030204" pitchFamily="34" charset="0"/>
                <a:ea typeface="Times New Roman" panose="02020603050405020304" pitchFamily="18" charset="0"/>
              </a:rPr>
              <a:t>	</a:t>
            </a:r>
            <a:r>
              <a:rPr lang="en-US" sz="2000" dirty="0" smtClean="0">
                <a:solidFill>
                  <a:schemeClr val="accent1">
                    <a:lumMod val="75000"/>
                  </a:schemeClr>
                </a:solidFill>
                <a:latin typeface="Arial Narrow" panose="020B0606020202030204" pitchFamily="34" charset="0"/>
                <a:ea typeface="Times New Roman" panose="02020603050405020304" pitchFamily="18" charset="0"/>
              </a:rPr>
              <a:t>Over </a:t>
            </a:r>
            <a:r>
              <a:rPr lang="en-US" sz="2000" dirty="0">
                <a:solidFill>
                  <a:schemeClr val="accent1">
                    <a:lumMod val="75000"/>
                  </a:schemeClr>
                </a:solidFill>
                <a:latin typeface="Arial Narrow" panose="020B0606020202030204" pitchFamily="34" charset="0"/>
                <a:ea typeface="Times New Roman" panose="02020603050405020304" pitchFamily="18" charset="0"/>
              </a:rPr>
              <a:t>the past 70 years, the production of plastics worldwide has increased 215 times - from 1.5 million tons in 1950 to 322 million tons in 2015, and </a:t>
            </a:r>
            <a:r>
              <a:rPr lang="en-US" sz="2000" dirty="0" smtClean="0">
                <a:solidFill>
                  <a:schemeClr val="accent1">
                    <a:lumMod val="75000"/>
                  </a:schemeClr>
                </a:solidFill>
                <a:latin typeface="Arial Narrow" panose="020B0606020202030204" pitchFamily="34" charset="0"/>
                <a:ea typeface="Times New Roman" panose="02020603050405020304" pitchFamily="18" charset="0"/>
              </a:rPr>
              <a:t>in </a:t>
            </a:r>
            <a:r>
              <a:rPr lang="en-US" sz="2000" dirty="0">
                <a:solidFill>
                  <a:schemeClr val="accent1">
                    <a:lumMod val="75000"/>
                  </a:schemeClr>
                </a:solidFill>
                <a:latin typeface="Arial Narrow" panose="020B0606020202030204" pitchFamily="34" charset="0"/>
                <a:ea typeface="Times New Roman" panose="02020603050405020304" pitchFamily="18" charset="0"/>
              </a:rPr>
              <a:t>2017 production volumes </a:t>
            </a:r>
            <a:r>
              <a:rPr lang="en-US" sz="2000" dirty="0" smtClean="0">
                <a:solidFill>
                  <a:schemeClr val="accent1">
                    <a:lumMod val="75000"/>
                  </a:schemeClr>
                </a:solidFill>
                <a:latin typeface="Arial Narrow" panose="020B0606020202030204" pitchFamily="34" charset="0"/>
                <a:ea typeface="Times New Roman" panose="02020603050405020304" pitchFamily="18" charset="0"/>
              </a:rPr>
              <a:t>already exceeded </a:t>
            </a:r>
            <a:r>
              <a:rPr lang="en-US" sz="2000" dirty="0">
                <a:solidFill>
                  <a:schemeClr val="accent1">
                    <a:lumMod val="75000"/>
                  </a:schemeClr>
                </a:solidFill>
                <a:latin typeface="Arial Narrow" panose="020B0606020202030204" pitchFamily="34" charset="0"/>
                <a:ea typeface="Times New Roman" panose="02020603050405020304" pitchFamily="18" charset="0"/>
              </a:rPr>
              <a:t>400 million tons</a:t>
            </a:r>
            <a:r>
              <a:rPr lang="en-US" sz="2000" dirty="0" smtClean="0">
                <a:solidFill>
                  <a:schemeClr val="accent1">
                    <a:lumMod val="75000"/>
                  </a:schemeClr>
                </a:solidFill>
                <a:latin typeface="Arial Narrow" panose="020B0606020202030204" pitchFamily="34" charset="0"/>
                <a:ea typeface="Times New Roman" panose="02020603050405020304" pitchFamily="18" charset="0"/>
              </a:rPr>
              <a:t>.</a:t>
            </a:r>
          </a:p>
          <a:p>
            <a:pPr algn="just">
              <a:spcAft>
                <a:spcPts val="0"/>
              </a:spcAft>
            </a:pPr>
            <a:r>
              <a:rPr lang="en-US" sz="2000" dirty="0">
                <a:solidFill>
                  <a:schemeClr val="accent1">
                    <a:lumMod val="75000"/>
                  </a:schemeClr>
                </a:solidFill>
                <a:latin typeface="Arial Narrow" panose="020B0606020202030204" pitchFamily="34" charset="0"/>
                <a:ea typeface="Times New Roman" panose="02020603050405020304" pitchFamily="18" charset="0"/>
              </a:rPr>
              <a:t>	</a:t>
            </a:r>
            <a:r>
              <a:rPr lang="en-US" sz="2000" dirty="0" smtClean="0">
                <a:solidFill>
                  <a:schemeClr val="accent1">
                    <a:lumMod val="75000"/>
                  </a:schemeClr>
                </a:solidFill>
                <a:latin typeface="Arial Narrow" panose="020B0606020202030204" pitchFamily="34" charset="0"/>
                <a:ea typeface="Times New Roman" panose="02020603050405020304" pitchFamily="18" charset="0"/>
              </a:rPr>
              <a:t>Plastic </a:t>
            </a:r>
            <a:r>
              <a:rPr lang="en-US" sz="2000" dirty="0">
                <a:solidFill>
                  <a:schemeClr val="accent1">
                    <a:lumMod val="75000"/>
                  </a:schemeClr>
                </a:solidFill>
                <a:latin typeface="Arial Narrow" panose="020B0606020202030204" pitchFamily="34" charset="0"/>
                <a:ea typeface="Times New Roman" panose="02020603050405020304" pitchFamily="18" charset="0"/>
              </a:rPr>
              <a:t>waste produced by enterprises and the population is a global problem that threatens the health of people and the entire ecosystem of the Earth. At the same time, plastics decompose in the environment for a very long time. For different types of plastic, these periods range from 100 to 500 years. Plastic breaks down into small particles - </a:t>
            </a:r>
            <a:r>
              <a:rPr lang="en-US" sz="2000" dirty="0" err="1">
                <a:solidFill>
                  <a:schemeClr val="accent1">
                    <a:lumMod val="75000"/>
                  </a:schemeClr>
                </a:solidFill>
                <a:latin typeface="Arial Narrow" panose="020B0606020202030204" pitchFamily="34" charset="0"/>
                <a:ea typeface="Times New Roman" panose="02020603050405020304" pitchFamily="18" charset="0"/>
              </a:rPr>
              <a:t>microplastics</a:t>
            </a:r>
            <a:r>
              <a:rPr lang="en-US" sz="2000" dirty="0">
                <a:solidFill>
                  <a:schemeClr val="accent1">
                    <a:lumMod val="75000"/>
                  </a:schemeClr>
                </a:solidFill>
                <a:latin typeface="Arial Narrow" panose="020B0606020202030204" pitchFamily="34" charset="0"/>
                <a:ea typeface="Times New Roman" panose="02020603050405020304" pitchFamily="18" charset="0"/>
              </a:rPr>
              <a:t>, which cannot be completely recycled by the ecosystem, </a:t>
            </a:r>
            <a:r>
              <a:rPr lang="en-US" sz="2000" dirty="0" smtClean="0">
                <a:solidFill>
                  <a:schemeClr val="accent1">
                    <a:lumMod val="75000"/>
                  </a:schemeClr>
                </a:solidFill>
                <a:latin typeface="Arial Narrow" panose="020B0606020202030204" pitchFamily="34" charset="0"/>
                <a:ea typeface="Times New Roman" panose="02020603050405020304" pitchFamily="18" charset="0"/>
              </a:rPr>
              <a:t>like </a:t>
            </a:r>
            <a:r>
              <a:rPr lang="en-US" sz="2000" dirty="0">
                <a:solidFill>
                  <a:schemeClr val="accent1">
                    <a:lumMod val="75000"/>
                  </a:schemeClr>
                </a:solidFill>
                <a:latin typeface="Arial Narrow" panose="020B0606020202030204" pitchFamily="34" charset="0"/>
                <a:ea typeface="Times New Roman" panose="02020603050405020304" pitchFamily="18" charset="0"/>
              </a:rPr>
              <a:t>paper or wood. This </a:t>
            </a:r>
            <a:r>
              <a:rPr lang="en-US" sz="2000" dirty="0" err="1">
                <a:solidFill>
                  <a:schemeClr val="accent1">
                    <a:lumMod val="75000"/>
                  </a:schemeClr>
                </a:solidFill>
                <a:latin typeface="Arial Narrow" panose="020B0606020202030204" pitchFamily="34" charset="0"/>
                <a:ea typeface="Times New Roman" panose="02020603050405020304" pitchFamily="18" charset="0"/>
              </a:rPr>
              <a:t>microplastic</a:t>
            </a:r>
            <a:r>
              <a:rPr lang="en-US" sz="2000" dirty="0">
                <a:solidFill>
                  <a:schemeClr val="accent1">
                    <a:lumMod val="75000"/>
                  </a:schemeClr>
                </a:solidFill>
                <a:latin typeface="Arial Narrow" panose="020B0606020202030204" pitchFamily="34" charset="0"/>
                <a:ea typeface="Times New Roman" panose="02020603050405020304" pitchFamily="18" charset="0"/>
              </a:rPr>
              <a:t> penetrates the soil, as well as water bodies, and thus ends up in the stomachs of animals and fish. The UN estimates that every year 1 million seabirds, 100,000 marine mammals and turtles, and countless fish die from </a:t>
            </a:r>
            <a:r>
              <a:rPr lang="en-US" sz="2000" dirty="0" err="1">
                <a:solidFill>
                  <a:schemeClr val="accent1">
                    <a:lumMod val="75000"/>
                  </a:schemeClr>
                </a:solidFill>
                <a:latin typeface="Arial Narrow" panose="020B0606020202030204" pitchFamily="34" charset="0"/>
                <a:ea typeface="Times New Roman" panose="02020603050405020304" pitchFamily="18" charset="0"/>
              </a:rPr>
              <a:t>microplastic</a:t>
            </a:r>
            <a:r>
              <a:rPr lang="en-US" sz="2000" dirty="0">
                <a:solidFill>
                  <a:schemeClr val="accent1">
                    <a:lumMod val="75000"/>
                  </a:schemeClr>
                </a:solidFill>
                <a:latin typeface="Arial Narrow" panose="020B0606020202030204" pitchFamily="34" charset="0"/>
                <a:ea typeface="Times New Roman" panose="02020603050405020304" pitchFamily="18" charset="0"/>
              </a:rPr>
              <a:t> ingestion</a:t>
            </a:r>
            <a:r>
              <a:rPr lang="en-US" sz="2000" dirty="0" smtClean="0">
                <a:solidFill>
                  <a:schemeClr val="accent1">
                    <a:lumMod val="75000"/>
                  </a:schemeClr>
                </a:solidFill>
                <a:latin typeface="Arial Narrow" panose="020B0606020202030204" pitchFamily="34" charset="0"/>
                <a:ea typeface="Times New Roman" panose="02020603050405020304" pitchFamily="18" charset="0"/>
              </a:rPr>
              <a:t>.</a:t>
            </a:r>
          </a:p>
          <a:p>
            <a:pPr algn="just">
              <a:spcAft>
                <a:spcPts val="0"/>
              </a:spcAft>
            </a:pPr>
            <a:r>
              <a:rPr lang="en-US" sz="2000" dirty="0">
                <a:solidFill>
                  <a:schemeClr val="accent1">
                    <a:lumMod val="75000"/>
                  </a:schemeClr>
                </a:solidFill>
                <a:latin typeface="Arial Narrow" panose="020B0606020202030204" pitchFamily="34" charset="0"/>
                <a:ea typeface="Times New Roman" panose="02020603050405020304" pitchFamily="18" charset="0"/>
              </a:rPr>
              <a:t>	</a:t>
            </a:r>
            <a:r>
              <a:rPr lang="en-US" sz="2000" dirty="0" smtClean="0">
                <a:solidFill>
                  <a:schemeClr val="accent1">
                    <a:lumMod val="75000"/>
                  </a:schemeClr>
                </a:solidFill>
                <a:latin typeface="Arial Narrow" panose="020B0606020202030204" pitchFamily="34" charset="0"/>
                <a:ea typeface="Times New Roman" panose="02020603050405020304" pitchFamily="18" charset="0"/>
              </a:rPr>
              <a:t>Harm </a:t>
            </a:r>
            <a:r>
              <a:rPr lang="en-US" sz="2000" dirty="0">
                <a:solidFill>
                  <a:schemeClr val="accent1">
                    <a:lumMod val="75000"/>
                  </a:schemeClr>
                </a:solidFill>
                <a:latin typeface="Arial Narrow" panose="020B0606020202030204" pitchFamily="34" charset="0"/>
                <a:ea typeface="Times New Roman" panose="02020603050405020304" pitchFamily="18" charset="0"/>
              </a:rPr>
              <a:t>to the ecosystem can be avoided if non-naturally degradable waste is not allowed to </a:t>
            </a:r>
            <a:r>
              <a:rPr lang="en-US" sz="2000" dirty="0" smtClean="0">
                <a:solidFill>
                  <a:schemeClr val="accent1">
                    <a:lumMod val="75000"/>
                  </a:schemeClr>
                </a:solidFill>
                <a:latin typeface="Arial Narrow" panose="020B0606020202030204" pitchFamily="34" charset="0"/>
                <a:ea typeface="Times New Roman" panose="02020603050405020304" pitchFamily="18" charset="0"/>
              </a:rPr>
              <a:t>the </a:t>
            </a:r>
            <a:r>
              <a:rPr lang="en-US" sz="2000" dirty="0">
                <a:solidFill>
                  <a:schemeClr val="accent1">
                    <a:lumMod val="75000"/>
                  </a:schemeClr>
                </a:solidFill>
                <a:latin typeface="Arial Narrow" panose="020B0606020202030204" pitchFamily="34" charset="0"/>
                <a:ea typeface="Times New Roman" panose="02020603050405020304" pitchFamily="18" charset="0"/>
              </a:rPr>
              <a:t>environment. For this, the production cycle must </a:t>
            </a:r>
            <a:r>
              <a:rPr lang="en-US" sz="2000" dirty="0" smtClean="0">
                <a:solidFill>
                  <a:schemeClr val="accent1">
                    <a:lumMod val="75000"/>
                  </a:schemeClr>
                </a:solidFill>
                <a:latin typeface="Arial Narrow" panose="020B0606020202030204" pitchFamily="34" charset="0"/>
                <a:ea typeface="Times New Roman" panose="02020603050405020304" pitchFamily="18" charset="0"/>
              </a:rPr>
              <a:t>be</a:t>
            </a:r>
            <a:r>
              <a:rPr lang="ru-RU" sz="2000" dirty="0" smtClean="0">
                <a:solidFill>
                  <a:schemeClr val="accent1">
                    <a:lumMod val="75000"/>
                  </a:schemeClr>
                </a:solidFill>
                <a:latin typeface="Arial Narrow" panose="020B0606020202030204" pitchFamily="34" charset="0"/>
                <a:ea typeface="Times New Roman" panose="02020603050405020304" pitchFamily="18" charset="0"/>
              </a:rPr>
              <a:t>с</a:t>
            </a:r>
            <a:r>
              <a:rPr lang="en-US" sz="2000" dirty="0" err="1" smtClean="0">
                <a:solidFill>
                  <a:schemeClr val="accent1">
                    <a:lumMod val="75000"/>
                  </a:schemeClr>
                </a:solidFill>
                <a:latin typeface="Arial Narrow" panose="020B0606020202030204" pitchFamily="34" charset="0"/>
                <a:ea typeface="Times New Roman" panose="02020603050405020304" pitchFamily="18" charset="0"/>
              </a:rPr>
              <a:t>ome</a:t>
            </a:r>
            <a:r>
              <a:rPr lang="en-US" sz="2000" dirty="0" smtClean="0">
                <a:solidFill>
                  <a:schemeClr val="accent1">
                    <a:lumMod val="75000"/>
                  </a:schemeClr>
                </a:solidFill>
                <a:latin typeface="Arial Narrow" panose="020B0606020202030204" pitchFamily="34" charset="0"/>
                <a:ea typeface="Times New Roman" panose="02020603050405020304" pitchFamily="18" charset="0"/>
              </a:rPr>
              <a:t> </a:t>
            </a:r>
            <a:r>
              <a:rPr lang="en-US" sz="2000" dirty="0">
                <a:solidFill>
                  <a:schemeClr val="accent1">
                    <a:lumMod val="75000"/>
                  </a:schemeClr>
                </a:solidFill>
                <a:latin typeface="Arial Narrow" panose="020B0606020202030204" pitchFamily="34" charset="0"/>
                <a:ea typeface="Times New Roman" panose="02020603050405020304" pitchFamily="18" charset="0"/>
              </a:rPr>
              <a:t>closed. Thus, many companies around the world began to move from linear supply chains to closed supply chains, in which return flow management or reverse (return) logistics appeared. Therefore, the task of organizing work with plastic waste is quite relevant in scientific and practical terms. </a:t>
            </a:r>
            <a:r>
              <a:rPr lang="en-US" sz="2000" dirty="0" err="1">
                <a:solidFill>
                  <a:schemeClr val="accent1">
                    <a:lumMod val="75000"/>
                  </a:schemeClr>
                </a:solidFill>
                <a:latin typeface="Arial Narrow" panose="020B0606020202030204" pitchFamily="34" charset="0"/>
                <a:ea typeface="Times New Roman" panose="02020603050405020304" pitchFamily="18" charset="0"/>
              </a:rPr>
              <a:t>Microplastics</a:t>
            </a:r>
            <a:r>
              <a:rPr lang="en-US" sz="2000" dirty="0">
                <a:solidFill>
                  <a:schemeClr val="accent1">
                    <a:lumMod val="75000"/>
                  </a:schemeClr>
                </a:solidFill>
                <a:latin typeface="Arial Narrow" panose="020B0606020202030204" pitchFamily="34" charset="0"/>
                <a:ea typeface="Times New Roman" panose="02020603050405020304" pitchFamily="18" charset="0"/>
              </a:rPr>
              <a:t> have become one of the main problems of recent times. Modern environmental cleanup strategies are trying to mitigate the negative effects of this process, but are unable to withstand the growing amount of plastic.</a:t>
            </a:r>
            <a:endParaRPr lang="ru-RU" sz="2000" dirty="0">
              <a:solidFill>
                <a:schemeClr val="accent1">
                  <a:lumMod val="75000"/>
                </a:schemeClr>
              </a:solidFill>
              <a:effectLst/>
              <a:latin typeface="Arial Narrow" panose="020B0606020202030204" pitchFamily="34" charset="0"/>
              <a:ea typeface="Times New Roman" panose="02020603050405020304" pitchFamily="18" charset="0"/>
            </a:endParaRPr>
          </a:p>
        </p:txBody>
      </p:sp>
    </p:spTree>
    <p:extLst>
      <p:ext uri="{BB962C8B-B14F-4D97-AF65-F5344CB8AC3E}">
        <p14:creationId xmlns:p14="http://schemas.microsoft.com/office/powerpoint/2010/main" val="22931964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a:spLocks/>
          </p:cNvSpPr>
          <p:nvPr/>
        </p:nvSpPr>
        <p:spPr>
          <a:xfrm>
            <a:off x="11582525" y="6516562"/>
            <a:ext cx="576064" cy="365125"/>
          </a:xfrm>
          <a:prstGeom prst="rect">
            <a:avLst/>
          </a:prstGeom>
        </p:spPr>
        <p:txBody>
          <a:bodyPr vert="horz" lIns="121920" tIns="60960" rIns="121920" bIns="60960" rtlCol="0" anchor="ctr"/>
          <a:lstStyle/>
          <a:p>
            <a:pPr algn="r" defTabSz="1219170" fontAlgn="auto">
              <a:spcBef>
                <a:spcPts val="0"/>
              </a:spcBef>
              <a:spcAft>
                <a:spcPts val="0"/>
              </a:spcAft>
              <a:defRPr/>
            </a:pPr>
            <a:fld id="{B19B0651-EE4F-4900-A07F-96A6BFA9D0F0}" type="slidenum">
              <a:rPr lang="ru-RU" sz="1333">
                <a:solidFill>
                  <a:schemeClr val="tx1">
                    <a:tint val="75000"/>
                  </a:schemeClr>
                </a:solidFill>
                <a:latin typeface="Arial Narrow" panose="020B0606020202030204" pitchFamily="34" charset="0"/>
              </a:rPr>
              <a:pPr algn="r" defTabSz="1219170" fontAlgn="auto">
                <a:spcBef>
                  <a:spcPts val="0"/>
                </a:spcBef>
                <a:spcAft>
                  <a:spcPts val="0"/>
                </a:spcAft>
                <a:defRPr/>
              </a:pPr>
              <a:t>3</a:t>
            </a:fld>
            <a:endParaRPr lang="ru-RU" sz="1333" dirty="0">
              <a:solidFill>
                <a:schemeClr val="tx1">
                  <a:tint val="75000"/>
                </a:schemeClr>
              </a:solidFill>
              <a:latin typeface="Arial Narrow" panose="020B0606020202030204" pitchFamily="34" charset="0"/>
            </a:endParaRPr>
          </a:p>
        </p:txBody>
      </p:sp>
      <p:sp>
        <p:nvSpPr>
          <p:cNvPr id="31" name="Заголовок 1"/>
          <p:cNvSpPr>
            <a:spLocks noGrp="1"/>
          </p:cNvSpPr>
          <p:nvPr>
            <p:ph type="title"/>
          </p:nvPr>
        </p:nvSpPr>
        <p:spPr>
          <a:xfrm>
            <a:off x="304550" y="60406"/>
            <a:ext cx="8743778" cy="630704"/>
          </a:xfrm>
        </p:spPr>
        <p:txBody>
          <a:bodyPr>
            <a:noAutofit/>
          </a:bodyPr>
          <a:lstStyle/>
          <a:p>
            <a:pPr algn="l"/>
            <a:r>
              <a:rPr lang="en-US" sz="2400" b="1" dirty="0" smtClean="0">
                <a:solidFill>
                  <a:schemeClr val="accent1">
                    <a:lumMod val="50000"/>
                  </a:schemeClr>
                </a:solidFill>
                <a:latin typeface="Arial Narrow" panose="020B0606020202030204" pitchFamily="34" charset="0"/>
                <a:ea typeface="Segoe UI" pitchFamily="34" charset="0"/>
                <a:cs typeface="Segoe UI" pitchFamily="34" charset="0"/>
              </a:rPr>
              <a:t>Regulation of production</a:t>
            </a:r>
            <a:endParaRPr lang="ru-RU" sz="2400" b="1" dirty="0">
              <a:solidFill>
                <a:schemeClr val="accent1">
                  <a:lumMod val="50000"/>
                </a:schemeClr>
              </a:solidFill>
              <a:latin typeface="Arial Narrow" panose="020B0606020202030204" pitchFamily="34" charset="0"/>
              <a:ea typeface="Segoe UI" pitchFamily="34" charset="0"/>
              <a:cs typeface="Segoe UI" pitchFamily="34" charset="0"/>
            </a:endParaRPr>
          </a:p>
        </p:txBody>
      </p:sp>
      <p:pic>
        <p:nvPicPr>
          <p:cNvPr id="17" name="Рисунок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516562"/>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9" name="Прямоугольник 18"/>
          <p:cNvSpPr/>
          <p:nvPr/>
        </p:nvSpPr>
        <p:spPr>
          <a:xfrm>
            <a:off x="4583832" y="1227394"/>
            <a:ext cx="7299195" cy="3785652"/>
          </a:xfrm>
          <a:prstGeom prst="rect">
            <a:avLst/>
          </a:prstGeom>
        </p:spPr>
        <p:txBody>
          <a:bodyPr wrap="square">
            <a:spAutoFit/>
          </a:bodyPr>
          <a:lstStyle/>
          <a:p>
            <a:pPr algn="just">
              <a:spcAft>
                <a:spcPts val="0"/>
              </a:spcAft>
            </a:pPr>
            <a:r>
              <a:rPr lang="en-US" sz="2000" dirty="0" smtClean="0">
                <a:solidFill>
                  <a:schemeClr val="accent1">
                    <a:lumMod val="75000"/>
                  </a:schemeClr>
                </a:solidFill>
                <a:latin typeface="Arial Narrow" panose="020B0606020202030204" pitchFamily="34" charset="0"/>
                <a:ea typeface="Times New Roman" panose="02020603050405020304" pitchFamily="18" charset="0"/>
              </a:rPr>
              <a:t>At </a:t>
            </a:r>
            <a:r>
              <a:rPr lang="en-US" sz="2000" dirty="0">
                <a:solidFill>
                  <a:schemeClr val="accent1">
                    <a:lumMod val="75000"/>
                  </a:schemeClr>
                </a:solidFill>
                <a:latin typeface="Arial Narrow" panose="020B0606020202030204" pitchFamily="34" charset="0"/>
                <a:ea typeface="Times New Roman" panose="02020603050405020304" pitchFamily="18" charset="0"/>
              </a:rPr>
              <a:t>the production level, the use of plastics can be reduced in the following ways</a:t>
            </a:r>
            <a:r>
              <a:rPr lang="en-US" sz="2000" dirty="0" smtClean="0">
                <a:solidFill>
                  <a:schemeClr val="accent1">
                    <a:lumMod val="75000"/>
                  </a:schemeClr>
                </a:solidFill>
                <a:latin typeface="Arial Narrow" panose="020B0606020202030204" pitchFamily="34" charset="0"/>
                <a:ea typeface="Times New Roman" panose="02020603050405020304" pitchFamily="18" charset="0"/>
              </a:rPr>
              <a:t>:</a:t>
            </a:r>
            <a:endParaRPr lang="ru-RU" sz="2000" dirty="0" smtClean="0">
              <a:solidFill>
                <a:schemeClr val="accent1">
                  <a:lumMod val="75000"/>
                </a:schemeClr>
              </a:solidFill>
              <a:latin typeface="Arial Narrow" panose="020B0606020202030204" pitchFamily="34" charset="0"/>
              <a:ea typeface="Times New Roman" panose="02020603050405020304" pitchFamily="18" charset="0"/>
            </a:endParaRPr>
          </a:p>
          <a:p>
            <a:pPr algn="just">
              <a:spcAft>
                <a:spcPts val="0"/>
              </a:spcAft>
            </a:pPr>
            <a:endParaRPr lang="ru-RU" sz="2000" dirty="0" smtClean="0">
              <a:solidFill>
                <a:schemeClr val="accent1">
                  <a:lumMod val="75000"/>
                </a:schemeClr>
              </a:solidFill>
              <a:latin typeface="Arial Narrow" panose="020B0606020202030204" pitchFamily="34" charset="0"/>
              <a:ea typeface="Times New Roman" panose="02020603050405020304" pitchFamily="18" charset="0"/>
            </a:endParaRPr>
          </a:p>
          <a:p>
            <a:pPr marL="342900" indent="-342900" algn="just">
              <a:spcAft>
                <a:spcPts val="0"/>
              </a:spcAft>
              <a:buFontTx/>
              <a:buChar char="-"/>
            </a:pPr>
            <a:r>
              <a:rPr lang="en-US" sz="2000" dirty="0" smtClean="0">
                <a:solidFill>
                  <a:schemeClr val="accent1">
                    <a:lumMod val="75000"/>
                  </a:schemeClr>
                </a:solidFill>
                <a:latin typeface="Arial Narrow" panose="020B0606020202030204" pitchFamily="34" charset="0"/>
                <a:ea typeface="Times New Roman" panose="02020603050405020304" pitchFamily="18" charset="0"/>
              </a:rPr>
              <a:t>use </a:t>
            </a:r>
            <a:r>
              <a:rPr lang="en-US" sz="2000" dirty="0">
                <a:solidFill>
                  <a:schemeClr val="accent1">
                    <a:lumMod val="75000"/>
                  </a:schemeClr>
                </a:solidFill>
                <a:latin typeface="Arial Narrow" panose="020B0606020202030204" pitchFamily="34" charset="0"/>
                <a:ea typeface="Times New Roman" panose="02020603050405020304" pitchFamily="18" charset="0"/>
              </a:rPr>
              <a:t>alternative, recycled or biodegradable materials</a:t>
            </a:r>
            <a:r>
              <a:rPr lang="en-US" sz="2000" dirty="0" smtClean="0">
                <a:solidFill>
                  <a:schemeClr val="accent1">
                    <a:lumMod val="75000"/>
                  </a:schemeClr>
                </a:solidFill>
                <a:latin typeface="Arial Narrow" panose="020B0606020202030204" pitchFamily="34" charset="0"/>
                <a:ea typeface="Times New Roman" panose="02020603050405020304" pitchFamily="18" charset="0"/>
              </a:rPr>
              <a:t>;</a:t>
            </a:r>
            <a:endParaRPr lang="ru-RU" sz="2000" dirty="0" smtClean="0">
              <a:solidFill>
                <a:schemeClr val="accent1">
                  <a:lumMod val="75000"/>
                </a:schemeClr>
              </a:solidFill>
              <a:latin typeface="Arial Narrow" panose="020B0606020202030204" pitchFamily="34" charset="0"/>
              <a:ea typeface="Times New Roman" panose="02020603050405020304" pitchFamily="18" charset="0"/>
            </a:endParaRPr>
          </a:p>
          <a:p>
            <a:pPr marL="342900" indent="-342900" algn="just">
              <a:spcAft>
                <a:spcPts val="0"/>
              </a:spcAft>
              <a:buFontTx/>
              <a:buChar char="-"/>
            </a:pPr>
            <a:r>
              <a:rPr lang="en-US" sz="2000" dirty="0" smtClean="0">
                <a:solidFill>
                  <a:schemeClr val="accent1">
                    <a:lumMod val="75000"/>
                  </a:schemeClr>
                </a:solidFill>
                <a:latin typeface="Arial Narrow" panose="020B0606020202030204" pitchFamily="34" charset="0"/>
                <a:ea typeface="Times New Roman" panose="02020603050405020304" pitchFamily="18" charset="0"/>
              </a:rPr>
              <a:t>improve </a:t>
            </a:r>
            <a:r>
              <a:rPr lang="en-US" sz="2000" dirty="0">
                <a:solidFill>
                  <a:schemeClr val="accent1">
                    <a:lumMod val="75000"/>
                  </a:schemeClr>
                </a:solidFill>
                <a:latin typeface="Arial Narrow" panose="020B0606020202030204" pitchFamily="34" charset="0"/>
                <a:ea typeface="Times New Roman" panose="02020603050405020304" pitchFamily="18" charset="0"/>
              </a:rPr>
              <a:t>product designs to reduce the amount of plastic, increase product life, repair and reuse</a:t>
            </a:r>
            <a:r>
              <a:rPr lang="en-US" sz="2000" dirty="0" smtClean="0">
                <a:solidFill>
                  <a:schemeClr val="accent1">
                    <a:lumMod val="75000"/>
                  </a:schemeClr>
                </a:solidFill>
                <a:latin typeface="Arial Narrow" panose="020B0606020202030204" pitchFamily="34" charset="0"/>
                <a:ea typeface="Times New Roman" panose="02020603050405020304" pitchFamily="18" charset="0"/>
              </a:rPr>
              <a:t>;</a:t>
            </a:r>
            <a:endParaRPr lang="ru-RU" sz="2000" dirty="0" smtClean="0">
              <a:solidFill>
                <a:schemeClr val="accent1">
                  <a:lumMod val="75000"/>
                </a:schemeClr>
              </a:solidFill>
              <a:latin typeface="Arial Narrow" panose="020B0606020202030204" pitchFamily="34" charset="0"/>
              <a:ea typeface="Times New Roman" panose="02020603050405020304" pitchFamily="18" charset="0"/>
            </a:endParaRPr>
          </a:p>
          <a:p>
            <a:pPr marL="342900" indent="-342900" algn="just">
              <a:spcAft>
                <a:spcPts val="0"/>
              </a:spcAft>
              <a:buFontTx/>
              <a:buChar char="-"/>
            </a:pPr>
            <a:r>
              <a:rPr lang="en-US" sz="2000" dirty="0" smtClean="0">
                <a:solidFill>
                  <a:schemeClr val="accent1">
                    <a:lumMod val="75000"/>
                  </a:schemeClr>
                </a:solidFill>
                <a:latin typeface="Arial Narrow" panose="020B0606020202030204" pitchFamily="34" charset="0"/>
                <a:ea typeface="Times New Roman" panose="02020603050405020304" pitchFamily="18" charset="0"/>
              </a:rPr>
              <a:t>increase </a:t>
            </a:r>
            <a:r>
              <a:rPr lang="en-US" sz="2000" dirty="0">
                <a:solidFill>
                  <a:schemeClr val="accent1">
                    <a:lumMod val="75000"/>
                  </a:schemeClr>
                </a:solidFill>
                <a:latin typeface="Arial Narrow" panose="020B0606020202030204" pitchFamily="34" charset="0"/>
                <a:ea typeface="Times New Roman" panose="02020603050405020304" pitchFamily="18" charset="0"/>
              </a:rPr>
              <a:t>the </a:t>
            </a:r>
            <a:r>
              <a:rPr lang="en-US" sz="2000" dirty="0" err="1">
                <a:solidFill>
                  <a:schemeClr val="accent1">
                    <a:lumMod val="75000"/>
                  </a:schemeClr>
                </a:solidFill>
                <a:latin typeface="Arial Narrow" panose="020B0606020202030204" pitchFamily="34" charset="0"/>
                <a:ea typeface="Times New Roman" panose="02020603050405020304" pitchFamily="18" charset="0"/>
              </a:rPr>
              <a:t>processability</a:t>
            </a:r>
            <a:r>
              <a:rPr lang="en-US" sz="2000" dirty="0">
                <a:solidFill>
                  <a:schemeClr val="accent1">
                    <a:lumMod val="75000"/>
                  </a:schemeClr>
                </a:solidFill>
                <a:latin typeface="Arial Narrow" panose="020B0606020202030204" pitchFamily="34" charset="0"/>
                <a:ea typeface="Times New Roman" panose="02020603050405020304" pitchFamily="18" charset="0"/>
              </a:rPr>
              <a:t> of materials by limiting the amount of polymers, additives and mixtures</a:t>
            </a:r>
            <a:r>
              <a:rPr lang="en-US" sz="2000" dirty="0" smtClean="0">
                <a:solidFill>
                  <a:schemeClr val="accent1">
                    <a:lumMod val="75000"/>
                  </a:schemeClr>
                </a:solidFill>
                <a:latin typeface="Arial Narrow" panose="020B0606020202030204" pitchFamily="34" charset="0"/>
                <a:ea typeface="Times New Roman" panose="02020603050405020304" pitchFamily="18" charset="0"/>
              </a:rPr>
              <a:t>;</a:t>
            </a:r>
            <a:endParaRPr lang="ru-RU" sz="2000" dirty="0" smtClean="0">
              <a:solidFill>
                <a:schemeClr val="accent1">
                  <a:lumMod val="75000"/>
                </a:schemeClr>
              </a:solidFill>
              <a:latin typeface="Arial Narrow" panose="020B0606020202030204" pitchFamily="34" charset="0"/>
              <a:ea typeface="Times New Roman" panose="02020603050405020304" pitchFamily="18" charset="0"/>
            </a:endParaRPr>
          </a:p>
          <a:p>
            <a:pPr marL="342900" indent="-342900" algn="just">
              <a:spcAft>
                <a:spcPts val="0"/>
              </a:spcAft>
              <a:buFontTx/>
              <a:buChar char="-"/>
            </a:pPr>
            <a:r>
              <a:rPr lang="en-US" sz="2000" dirty="0" smtClean="0">
                <a:solidFill>
                  <a:schemeClr val="accent1">
                    <a:lumMod val="75000"/>
                  </a:schemeClr>
                </a:solidFill>
                <a:latin typeface="Arial Narrow" panose="020B0606020202030204" pitchFamily="34" charset="0"/>
                <a:ea typeface="Times New Roman" panose="02020603050405020304" pitchFamily="18" charset="0"/>
              </a:rPr>
              <a:t>prohibit </a:t>
            </a:r>
            <a:r>
              <a:rPr lang="en-US" sz="2000" dirty="0">
                <a:solidFill>
                  <a:schemeClr val="accent1">
                    <a:lumMod val="75000"/>
                  </a:schemeClr>
                </a:solidFill>
                <a:latin typeface="Arial Narrow" panose="020B0606020202030204" pitchFamily="34" charset="0"/>
                <a:ea typeface="Times New Roman" panose="02020603050405020304" pitchFamily="18" charset="0"/>
              </a:rPr>
              <a:t>certain types of single-use plastic</a:t>
            </a:r>
            <a:r>
              <a:rPr lang="en-US" sz="2000" dirty="0" smtClean="0">
                <a:solidFill>
                  <a:schemeClr val="accent1">
                    <a:lumMod val="75000"/>
                  </a:schemeClr>
                </a:solidFill>
                <a:latin typeface="Arial Narrow" panose="020B0606020202030204" pitchFamily="34" charset="0"/>
                <a:ea typeface="Times New Roman" panose="02020603050405020304" pitchFamily="18" charset="0"/>
              </a:rPr>
              <a:t>,</a:t>
            </a:r>
            <a:endParaRPr lang="ru-RU" sz="2000" dirty="0" smtClean="0">
              <a:solidFill>
                <a:schemeClr val="accent1">
                  <a:lumMod val="75000"/>
                </a:schemeClr>
              </a:solidFill>
              <a:latin typeface="Arial Narrow" panose="020B0606020202030204" pitchFamily="34" charset="0"/>
              <a:ea typeface="Times New Roman" panose="02020603050405020304" pitchFamily="18" charset="0"/>
            </a:endParaRPr>
          </a:p>
          <a:p>
            <a:pPr marL="342900" indent="-342900" algn="just">
              <a:spcAft>
                <a:spcPts val="0"/>
              </a:spcAft>
              <a:buFontTx/>
              <a:buChar char="-"/>
            </a:pPr>
            <a:r>
              <a:rPr lang="en-US" sz="2000" dirty="0" smtClean="0">
                <a:solidFill>
                  <a:schemeClr val="accent1">
                    <a:lumMod val="75000"/>
                  </a:schemeClr>
                </a:solidFill>
                <a:latin typeface="Arial Narrow" panose="020B0606020202030204" pitchFamily="34" charset="0"/>
                <a:ea typeface="Times New Roman" panose="02020603050405020304" pitchFamily="18" charset="0"/>
              </a:rPr>
              <a:t>evaluate </a:t>
            </a:r>
            <a:r>
              <a:rPr lang="en-US" sz="2000" dirty="0">
                <a:solidFill>
                  <a:schemeClr val="accent1">
                    <a:lumMod val="75000"/>
                  </a:schemeClr>
                </a:solidFill>
                <a:latin typeface="Arial Narrow" panose="020B0606020202030204" pitchFamily="34" charset="0"/>
                <a:ea typeface="Times New Roman" panose="02020603050405020304" pitchFamily="18" charset="0"/>
              </a:rPr>
              <a:t>the life cycle of the product and packaging - this helps to identify ways to improve the environmental parameters of products at different stages of its use.</a:t>
            </a:r>
            <a:endParaRPr lang="ru-RU" sz="2000" dirty="0">
              <a:solidFill>
                <a:schemeClr val="accent1">
                  <a:lumMod val="75000"/>
                </a:schemeClr>
              </a:solidFill>
              <a:effectLst/>
              <a:latin typeface="Arial Narrow" panose="020B0606020202030204" pitchFamily="34" charset="0"/>
              <a:ea typeface="Times New Roman" panose="02020603050405020304" pitchFamily="18" charset="0"/>
            </a:endParaRPr>
          </a:p>
        </p:txBody>
      </p:sp>
      <p:pic>
        <p:nvPicPr>
          <p:cNvPr id="1026" name="Picture 2" descr="Загрязнение окружающей среды. идея защиты планеты. пластиковые загрязнения, целлофановый мешок, использование биоразлагаемых материалов Бесплатные векторы"/>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7368" y="1318385"/>
            <a:ext cx="3852193" cy="38526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13616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a:spLocks/>
          </p:cNvSpPr>
          <p:nvPr/>
        </p:nvSpPr>
        <p:spPr>
          <a:xfrm>
            <a:off x="11862749" y="6492875"/>
            <a:ext cx="329251" cy="365125"/>
          </a:xfrm>
          <a:prstGeom prst="rect">
            <a:avLst/>
          </a:prstGeom>
        </p:spPr>
        <p:txBody>
          <a:bodyPr vert="horz" lIns="121920" tIns="60960" rIns="121920" bIns="60960" rtlCol="0" anchor="ctr"/>
          <a:lstStyle/>
          <a:p>
            <a:pPr algn="r" defTabSz="1219170" fontAlgn="auto">
              <a:spcBef>
                <a:spcPts val="0"/>
              </a:spcBef>
              <a:spcAft>
                <a:spcPts val="0"/>
              </a:spcAft>
              <a:defRPr/>
            </a:pPr>
            <a:fld id="{B19B0651-EE4F-4900-A07F-96A6BFA9D0F0}" type="slidenum">
              <a:rPr lang="ru-RU" sz="1333">
                <a:solidFill>
                  <a:schemeClr val="tx1">
                    <a:tint val="75000"/>
                  </a:schemeClr>
                </a:solidFill>
                <a:latin typeface="Arial Narrow" panose="020B0606020202030204" pitchFamily="34" charset="0"/>
              </a:rPr>
              <a:pPr algn="r" defTabSz="1219170" fontAlgn="auto">
                <a:spcBef>
                  <a:spcPts val="0"/>
                </a:spcBef>
                <a:spcAft>
                  <a:spcPts val="0"/>
                </a:spcAft>
                <a:defRPr/>
              </a:pPr>
              <a:t>4</a:t>
            </a:fld>
            <a:endParaRPr lang="ru-RU" sz="1333" dirty="0">
              <a:solidFill>
                <a:schemeClr val="tx1">
                  <a:tint val="75000"/>
                </a:schemeClr>
              </a:solidFill>
              <a:latin typeface="Arial Narrow" panose="020B0606020202030204" pitchFamily="34" charset="0"/>
            </a:endParaRPr>
          </a:p>
        </p:txBody>
      </p:sp>
      <p:pic>
        <p:nvPicPr>
          <p:cNvPr id="17" name="Рисунок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xmlns="" id="{D6CDC6F9-B3BB-4B23-BD0B-76B323404725}"/>
              </a:ext>
            </a:extLst>
          </p:cNvPr>
          <p:cNvSpPr txBox="1"/>
          <p:nvPr/>
        </p:nvSpPr>
        <p:spPr>
          <a:xfrm>
            <a:off x="1991544" y="5877272"/>
            <a:ext cx="184731" cy="369332"/>
          </a:xfrm>
          <a:prstGeom prst="rect">
            <a:avLst/>
          </a:prstGeom>
          <a:noFill/>
        </p:spPr>
        <p:txBody>
          <a:bodyPr wrap="none" rtlCol="0">
            <a:spAutoFit/>
          </a:bodyPr>
          <a:lstStyle/>
          <a:p>
            <a:endParaRPr lang="ru-RU" dirty="0"/>
          </a:p>
        </p:txBody>
      </p:sp>
      <p:sp>
        <p:nvSpPr>
          <p:cNvPr id="28" name="Заголовок 1"/>
          <p:cNvSpPr txBox="1">
            <a:spLocks/>
          </p:cNvSpPr>
          <p:nvPr/>
        </p:nvSpPr>
        <p:spPr bwMode="auto">
          <a:xfrm>
            <a:off x="335360" y="159021"/>
            <a:ext cx="9721080" cy="44429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25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400" b="1" dirty="0" err="1" smtClean="0">
                <a:solidFill>
                  <a:schemeClr val="accent1">
                    <a:lumMod val="50000"/>
                  </a:schemeClr>
                </a:solidFill>
                <a:latin typeface="Arial Narrow" panose="020B0606020202030204" pitchFamily="34" charset="0"/>
                <a:cs typeface="Arial" panose="020B0604020202020204" pitchFamily="34" charset="0"/>
              </a:rPr>
              <a:t>Ecodesign</a:t>
            </a:r>
            <a:endParaRPr lang="ru-RU" sz="2400" b="1" dirty="0">
              <a:solidFill>
                <a:schemeClr val="accent1">
                  <a:lumMod val="50000"/>
                </a:schemeClr>
              </a:solidFill>
              <a:latin typeface="Arial Narrow" panose="020B0606020202030204" pitchFamily="34" charset="0"/>
              <a:cs typeface="Arial" panose="020B0604020202020204" pitchFamily="34" charset="0"/>
            </a:endParaRPr>
          </a:p>
        </p:txBody>
      </p:sp>
      <p:sp>
        <p:nvSpPr>
          <p:cNvPr id="4" name="Прямоугольник 3"/>
          <p:cNvSpPr/>
          <p:nvPr/>
        </p:nvSpPr>
        <p:spPr>
          <a:xfrm>
            <a:off x="6405615" y="955318"/>
            <a:ext cx="5139371" cy="4524315"/>
          </a:xfrm>
          <a:prstGeom prst="rect">
            <a:avLst/>
          </a:prstGeom>
        </p:spPr>
        <p:txBody>
          <a:bodyPr wrap="square">
            <a:spAutoFit/>
          </a:bodyPr>
          <a:lstStyle/>
          <a:p>
            <a:pPr algn="just">
              <a:spcAft>
                <a:spcPts val="0"/>
              </a:spcAft>
            </a:pPr>
            <a:r>
              <a:rPr lang="en-US" dirty="0" smtClean="0">
                <a:solidFill>
                  <a:schemeClr val="accent1">
                    <a:lumMod val="75000"/>
                  </a:schemeClr>
                </a:solidFill>
                <a:latin typeface="Arial Narrow" panose="020B0606020202030204" pitchFamily="34" charset="0"/>
                <a:ea typeface="Times New Roman" panose="02020603050405020304" pitchFamily="18" charset="0"/>
              </a:rPr>
              <a:t>Creation </a:t>
            </a:r>
            <a:r>
              <a:rPr lang="en-US" dirty="0">
                <a:solidFill>
                  <a:schemeClr val="accent1">
                    <a:lumMod val="75000"/>
                  </a:schemeClr>
                </a:solidFill>
                <a:latin typeface="Arial Narrow" panose="020B0606020202030204" pitchFamily="34" charset="0"/>
                <a:ea typeface="Times New Roman" panose="02020603050405020304" pitchFamily="18" charset="0"/>
              </a:rPr>
              <a:t>of ecological design includes the following</a:t>
            </a:r>
            <a:r>
              <a:rPr lang="en-US" dirty="0" smtClean="0">
                <a:solidFill>
                  <a:schemeClr val="accent1">
                    <a:lumMod val="75000"/>
                  </a:schemeClr>
                </a:solidFill>
                <a:latin typeface="Arial Narrow" panose="020B0606020202030204" pitchFamily="34" charset="0"/>
                <a:ea typeface="Times New Roman" panose="02020603050405020304" pitchFamily="18" charset="0"/>
              </a:rPr>
              <a:t>:</a:t>
            </a:r>
          </a:p>
          <a:p>
            <a:pPr algn="just">
              <a:spcAft>
                <a:spcPts val="0"/>
              </a:spcAft>
            </a:pPr>
            <a:endParaRPr lang="en-US" dirty="0">
              <a:solidFill>
                <a:schemeClr val="accent1">
                  <a:lumMod val="75000"/>
                </a:schemeClr>
              </a:solidFill>
              <a:latin typeface="Arial Narrow" panose="020B0606020202030204" pitchFamily="34" charset="0"/>
              <a:ea typeface="Times New Roman" panose="02020603050405020304" pitchFamily="18" charset="0"/>
            </a:endParaRPr>
          </a:p>
          <a:p>
            <a:pPr marL="285750" indent="-285750" algn="just">
              <a:spcAft>
                <a:spcPts val="0"/>
              </a:spcAft>
              <a:buFontTx/>
              <a:buChar char="-"/>
            </a:pPr>
            <a:r>
              <a:rPr lang="en-US" dirty="0" smtClean="0">
                <a:solidFill>
                  <a:schemeClr val="accent1">
                    <a:lumMod val="75000"/>
                  </a:schemeClr>
                </a:solidFill>
                <a:latin typeface="Arial Narrow" panose="020B0606020202030204" pitchFamily="34" charset="0"/>
                <a:ea typeface="Times New Roman" panose="02020603050405020304" pitchFamily="18" charset="0"/>
              </a:rPr>
              <a:t>packaging </a:t>
            </a:r>
            <a:r>
              <a:rPr lang="en-US" dirty="0">
                <a:solidFill>
                  <a:schemeClr val="accent1">
                    <a:lumMod val="75000"/>
                  </a:schemeClr>
                </a:solidFill>
                <a:latin typeface="Arial Narrow" panose="020B0606020202030204" pitchFamily="34" charset="0"/>
                <a:ea typeface="Times New Roman" panose="02020603050405020304" pitchFamily="18" charset="0"/>
              </a:rPr>
              <a:t>of goods with the possibility of its reuse and processing</a:t>
            </a:r>
            <a:r>
              <a:rPr lang="en-US" dirty="0" smtClean="0">
                <a:solidFill>
                  <a:schemeClr val="accent1">
                    <a:lumMod val="75000"/>
                  </a:schemeClr>
                </a:solidFill>
                <a:latin typeface="Arial Narrow" panose="020B0606020202030204" pitchFamily="34" charset="0"/>
                <a:ea typeface="Times New Roman" panose="02020603050405020304" pitchFamily="18" charset="0"/>
              </a:rPr>
              <a:t>;</a:t>
            </a:r>
          </a:p>
          <a:p>
            <a:pPr marL="285750" indent="-285750" algn="just">
              <a:spcAft>
                <a:spcPts val="0"/>
              </a:spcAft>
              <a:buFontTx/>
              <a:buChar char="-"/>
            </a:pPr>
            <a:endParaRPr lang="en-US" dirty="0">
              <a:solidFill>
                <a:schemeClr val="accent1">
                  <a:lumMod val="75000"/>
                </a:schemeClr>
              </a:solidFill>
              <a:latin typeface="Arial Narrow" panose="020B0606020202030204" pitchFamily="34" charset="0"/>
              <a:ea typeface="Times New Roman" panose="02020603050405020304" pitchFamily="18" charset="0"/>
            </a:endParaRPr>
          </a:p>
          <a:p>
            <a:pPr marL="285750" indent="-285750" algn="just">
              <a:spcAft>
                <a:spcPts val="0"/>
              </a:spcAft>
              <a:buFontTx/>
              <a:buChar char="-"/>
            </a:pPr>
            <a:r>
              <a:rPr lang="en-US" dirty="0" smtClean="0">
                <a:solidFill>
                  <a:schemeClr val="accent1">
                    <a:lumMod val="75000"/>
                  </a:schemeClr>
                </a:solidFill>
                <a:latin typeface="Arial Narrow" panose="020B0606020202030204" pitchFamily="34" charset="0"/>
                <a:ea typeface="Times New Roman" panose="02020603050405020304" pitchFamily="18" charset="0"/>
              </a:rPr>
              <a:t>the </a:t>
            </a:r>
            <a:r>
              <a:rPr lang="en-US" dirty="0">
                <a:solidFill>
                  <a:schemeClr val="accent1">
                    <a:lumMod val="75000"/>
                  </a:schemeClr>
                </a:solidFill>
                <a:latin typeface="Arial Narrow" panose="020B0606020202030204" pitchFamily="34" charset="0"/>
                <a:ea typeface="Times New Roman" panose="02020603050405020304" pitchFamily="18" charset="0"/>
              </a:rPr>
              <a:t>use of less energy-intensive materials</a:t>
            </a:r>
            <a:r>
              <a:rPr lang="en-US" dirty="0" smtClean="0">
                <a:solidFill>
                  <a:schemeClr val="accent1">
                    <a:lumMod val="75000"/>
                  </a:schemeClr>
                </a:solidFill>
                <a:latin typeface="Arial Narrow" panose="020B0606020202030204" pitchFamily="34" charset="0"/>
                <a:ea typeface="Times New Roman" panose="02020603050405020304" pitchFamily="18" charset="0"/>
              </a:rPr>
              <a:t>;</a:t>
            </a:r>
          </a:p>
          <a:p>
            <a:pPr marL="285750" indent="-285750" algn="just">
              <a:spcAft>
                <a:spcPts val="0"/>
              </a:spcAft>
              <a:buFontTx/>
              <a:buChar char="-"/>
            </a:pPr>
            <a:endParaRPr lang="en-US" dirty="0">
              <a:solidFill>
                <a:schemeClr val="accent1">
                  <a:lumMod val="75000"/>
                </a:schemeClr>
              </a:solidFill>
              <a:latin typeface="Arial Narrow" panose="020B0606020202030204" pitchFamily="34" charset="0"/>
              <a:ea typeface="Times New Roman" panose="02020603050405020304" pitchFamily="18" charset="0"/>
            </a:endParaRPr>
          </a:p>
          <a:p>
            <a:pPr marL="285750" indent="-285750" algn="just">
              <a:spcAft>
                <a:spcPts val="0"/>
              </a:spcAft>
              <a:buFontTx/>
              <a:buChar char="-"/>
            </a:pPr>
            <a:r>
              <a:rPr lang="en-US" dirty="0" smtClean="0">
                <a:solidFill>
                  <a:schemeClr val="accent1">
                    <a:lumMod val="75000"/>
                  </a:schemeClr>
                </a:solidFill>
                <a:latin typeface="Arial Narrow" panose="020B0606020202030204" pitchFamily="34" charset="0"/>
                <a:ea typeface="Times New Roman" panose="02020603050405020304" pitchFamily="18" charset="0"/>
              </a:rPr>
              <a:t>development </a:t>
            </a:r>
            <a:r>
              <a:rPr lang="en-US" dirty="0">
                <a:solidFill>
                  <a:schemeClr val="accent1">
                    <a:lumMod val="75000"/>
                  </a:schemeClr>
                </a:solidFill>
                <a:latin typeface="Arial Narrow" panose="020B0606020202030204" pitchFamily="34" charset="0"/>
                <a:ea typeface="Times New Roman" panose="02020603050405020304" pitchFamily="18" charset="0"/>
              </a:rPr>
              <a:t>of effective configurations for convenient delivery, that is, you need to come up with a form of the product that will allow you to transport as many units of goods as possible in one transportation</a:t>
            </a:r>
            <a:r>
              <a:rPr lang="en-US" dirty="0" smtClean="0">
                <a:solidFill>
                  <a:schemeClr val="accent1">
                    <a:lumMod val="75000"/>
                  </a:schemeClr>
                </a:solidFill>
                <a:latin typeface="Arial Narrow" panose="020B0606020202030204" pitchFamily="34" charset="0"/>
                <a:ea typeface="Times New Roman" panose="02020603050405020304" pitchFamily="18" charset="0"/>
              </a:rPr>
              <a:t>.</a:t>
            </a:r>
          </a:p>
          <a:p>
            <a:pPr algn="just">
              <a:spcAft>
                <a:spcPts val="0"/>
              </a:spcAft>
            </a:pPr>
            <a:endParaRPr lang="en-US" dirty="0">
              <a:solidFill>
                <a:schemeClr val="accent1">
                  <a:lumMod val="75000"/>
                </a:schemeClr>
              </a:solidFill>
              <a:latin typeface="Arial Narrow" panose="020B0606020202030204" pitchFamily="34" charset="0"/>
              <a:ea typeface="Times New Roman" panose="02020603050405020304" pitchFamily="18" charset="0"/>
            </a:endParaRPr>
          </a:p>
          <a:p>
            <a:pPr algn="just">
              <a:spcAft>
                <a:spcPts val="0"/>
              </a:spcAft>
            </a:pPr>
            <a:r>
              <a:rPr lang="en-US" dirty="0" smtClean="0">
                <a:solidFill>
                  <a:schemeClr val="accent1">
                    <a:lumMod val="75000"/>
                  </a:schemeClr>
                </a:solidFill>
                <a:latin typeface="Arial Narrow" panose="020B0606020202030204" pitchFamily="34" charset="0"/>
                <a:ea typeface="Times New Roman" panose="02020603050405020304" pitchFamily="18" charset="0"/>
              </a:rPr>
              <a:t>Although </a:t>
            </a:r>
            <a:r>
              <a:rPr lang="en-US" dirty="0">
                <a:solidFill>
                  <a:schemeClr val="accent1">
                    <a:lumMod val="75000"/>
                  </a:schemeClr>
                </a:solidFill>
                <a:latin typeface="Arial Narrow" panose="020B0606020202030204" pitchFamily="34" charset="0"/>
                <a:ea typeface="Times New Roman" panose="02020603050405020304" pitchFamily="18" charset="0"/>
              </a:rPr>
              <a:t>implementation of </a:t>
            </a:r>
            <a:r>
              <a:rPr lang="en-US" dirty="0" err="1">
                <a:solidFill>
                  <a:schemeClr val="accent1">
                    <a:lumMod val="75000"/>
                  </a:schemeClr>
                </a:solidFill>
                <a:latin typeface="Arial Narrow" panose="020B0606020202030204" pitchFamily="34" charset="0"/>
                <a:ea typeface="Times New Roman" panose="02020603050405020304" pitchFamily="18" charset="0"/>
              </a:rPr>
              <a:t>ecodesign</a:t>
            </a:r>
            <a:r>
              <a:rPr lang="en-US" dirty="0">
                <a:solidFill>
                  <a:schemeClr val="accent1">
                    <a:lumMod val="75000"/>
                  </a:schemeClr>
                </a:solidFill>
                <a:latin typeface="Arial Narrow" panose="020B0606020202030204" pitchFamily="34" charset="0"/>
                <a:ea typeface="Times New Roman" panose="02020603050405020304" pitchFamily="18" charset="0"/>
              </a:rPr>
              <a:t> may require more energy or reduce the life of the product. Such factors also need to be taken into account and a compromise must be found.</a:t>
            </a:r>
            <a:endParaRPr lang="ru-RU" dirty="0">
              <a:solidFill>
                <a:schemeClr val="accent1">
                  <a:lumMod val="75000"/>
                </a:schemeClr>
              </a:solidFill>
              <a:latin typeface="Arial Narrow" panose="020B0606020202030204" pitchFamily="34" charset="0"/>
              <a:ea typeface="Times New Roman" panose="02020603050405020304" pitchFamily="18" charset="0"/>
            </a:endParaRPr>
          </a:p>
        </p:txBody>
      </p:sp>
      <p:sp>
        <p:nvSpPr>
          <p:cNvPr id="6" name="Rectangle 1"/>
          <p:cNvSpPr>
            <a:spLocks noChangeArrowheads="1"/>
          </p:cNvSpPr>
          <p:nvPr/>
        </p:nvSpPr>
        <p:spPr bwMode="auto">
          <a:xfrm>
            <a:off x="609600" y="31273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pic>
        <p:nvPicPr>
          <p:cNvPr id="2052" name="Picture 4" descr="Сохранить концепцию планеты Бесплатные векторы"/>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9985" y="780488"/>
            <a:ext cx="5796015" cy="56010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60037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a:spLocks/>
          </p:cNvSpPr>
          <p:nvPr/>
        </p:nvSpPr>
        <p:spPr>
          <a:xfrm>
            <a:off x="11455036" y="6520259"/>
            <a:ext cx="685795" cy="337741"/>
          </a:xfrm>
          <a:prstGeom prst="rect">
            <a:avLst/>
          </a:prstGeom>
        </p:spPr>
        <p:txBody>
          <a:bodyPr vert="horz" lIns="121920" tIns="60960" rIns="121920" bIns="60960" rtlCol="0" anchor="ctr"/>
          <a:lstStyle/>
          <a:p>
            <a:pPr algn="r" defTabSz="1219170" fontAlgn="auto">
              <a:spcBef>
                <a:spcPts val="0"/>
              </a:spcBef>
              <a:spcAft>
                <a:spcPts val="0"/>
              </a:spcAft>
              <a:defRPr/>
            </a:pPr>
            <a:fld id="{B19B0651-EE4F-4900-A07F-96A6BFA9D0F0}" type="slidenum">
              <a:rPr lang="ru-RU" sz="1333">
                <a:solidFill>
                  <a:schemeClr val="tx1">
                    <a:tint val="75000"/>
                  </a:schemeClr>
                </a:solidFill>
                <a:latin typeface="Arial Narrow" panose="020B0606020202030204" pitchFamily="34" charset="0"/>
              </a:rPr>
              <a:pPr algn="r" defTabSz="1219170" fontAlgn="auto">
                <a:spcBef>
                  <a:spcPts val="0"/>
                </a:spcBef>
                <a:spcAft>
                  <a:spcPts val="0"/>
                </a:spcAft>
                <a:defRPr/>
              </a:pPr>
              <a:t>5</a:t>
            </a:fld>
            <a:endParaRPr lang="ru-RU" sz="1333" dirty="0">
              <a:solidFill>
                <a:schemeClr val="tx1">
                  <a:tint val="75000"/>
                </a:schemeClr>
              </a:solidFill>
              <a:latin typeface="Arial Narrow" panose="020B0606020202030204" pitchFamily="34" charset="0"/>
            </a:endParaRPr>
          </a:p>
        </p:txBody>
      </p:sp>
      <p:sp>
        <p:nvSpPr>
          <p:cNvPr id="31" name="Заголовок 1"/>
          <p:cNvSpPr>
            <a:spLocks noGrp="1"/>
          </p:cNvSpPr>
          <p:nvPr>
            <p:ph type="title"/>
          </p:nvPr>
        </p:nvSpPr>
        <p:spPr>
          <a:xfrm>
            <a:off x="263351" y="51770"/>
            <a:ext cx="7070899" cy="696077"/>
          </a:xfrm>
        </p:spPr>
        <p:txBody>
          <a:bodyPr>
            <a:noAutofit/>
          </a:bodyPr>
          <a:lstStyle/>
          <a:p>
            <a:pPr algn="l"/>
            <a:r>
              <a:rPr lang="en-US" sz="2400" b="1" dirty="0" smtClean="0">
                <a:solidFill>
                  <a:schemeClr val="accent1">
                    <a:lumMod val="50000"/>
                  </a:schemeClr>
                </a:solidFill>
                <a:latin typeface="Arial Narrow" pitchFamily="34" charset="0"/>
              </a:rPr>
              <a:t>Reduce plastic consumption</a:t>
            </a:r>
            <a:endParaRPr lang="ru-RU" sz="2400" b="1" dirty="0">
              <a:solidFill>
                <a:schemeClr val="accent1">
                  <a:lumMod val="50000"/>
                </a:schemeClr>
              </a:solidFill>
              <a:latin typeface="Arial Narrow" pitchFamily="34" charset="0"/>
            </a:endParaRPr>
          </a:p>
        </p:txBody>
      </p:sp>
      <p:pic>
        <p:nvPicPr>
          <p:cNvPr id="17" name="Рисунок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520259"/>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25" name="Прямоугольник 24">
            <a:extLst>
              <a:ext uri="{FF2B5EF4-FFF2-40B4-BE49-F238E27FC236}">
                <a16:creationId xmlns:a16="http://schemas.microsoft.com/office/drawing/2014/main" xmlns="" id="{61A60B50-3C22-48F4-B99A-59F43258E866}"/>
              </a:ext>
            </a:extLst>
          </p:cNvPr>
          <p:cNvSpPr/>
          <p:nvPr/>
        </p:nvSpPr>
        <p:spPr>
          <a:xfrm>
            <a:off x="6660701" y="1916832"/>
            <a:ext cx="4824536" cy="2308324"/>
          </a:xfrm>
          <a:prstGeom prst="rect">
            <a:avLst/>
          </a:prstGeom>
        </p:spPr>
        <p:txBody>
          <a:bodyPr wrap="square">
            <a:spAutoFit/>
          </a:bodyPr>
          <a:lstStyle/>
          <a:p>
            <a:pPr algn="just">
              <a:spcAft>
                <a:spcPts val="0"/>
              </a:spcAft>
              <a:tabLst>
                <a:tab pos="180340" algn="l"/>
                <a:tab pos="630555" algn="l"/>
              </a:tabLst>
            </a:pPr>
            <a:r>
              <a:rPr lang="en-US" dirty="0" smtClean="0">
                <a:solidFill>
                  <a:schemeClr val="accent1">
                    <a:lumMod val="75000"/>
                  </a:schemeClr>
                </a:solidFill>
                <a:latin typeface="Arial Narrow" panose="020B0606020202030204" pitchFamily="34" charset="0"/>
                <a:cs typeface="Arial" panose="020B0604020202020204" pitchFamily="34" charset="0"/>
              </a:rPr>
              <a:t>Reducing </a:t>
            </a:r>
            <a:r>
              <a:rPr lang="en-US" dirty="0">
                <a:solidFill>
                  <a:schemeClr val="accent1">
                    <a:lumMod val="75000"/>
                  </a:schemeClr>
                </a:solidFill>
                <a:latin typeface="Arial Narrow" panose="020B0606020202030204" pitchFamily="34" charset="0"/>
                <a:cs typeface="Arial" panose="020B0604020202020204" pitchFamily="34" charset="0"/>
              </a:rPr>
              <a:t>the consumption of plastics is beneficial but sometimes difficult to achieve due to unsafe food storage and lack of convenience. However, it is possible to avoid unnecessary packaging (e.g. double packaging) or </a:t>
            </a:r>
            <a:r>
              <a:rPr lang="en-US" dirty="0" smtClean="0">
                <a:solidFill>
                  <a:schemeClr val="accent1">
                    <a:lumMod val="75000"/>
                  </a:schemeClr>
                </a:solidFill>
                <a:latin typeface="Arial Narrow" panose="020B0606020202030204" pitchFamily="34" charset="0"/>
                <a:cs typeface="Arial" panose="020B0604020202020204" pitchFamily="34" charset="0"/>
              </a:rPr>
              <a:t>choose </a:t>
            </a:r>
            <a:r>
              <a:rPr lang="en-US" dirty="0">
                <a:solidFill>
                  <a:schemeClr val="accent1">
                    <a:lumMod val="75000"/>
                  </a:schemeClr>
                </a:solidFill>
                <a:latin typeface="Arial Narrow" panose="020B0606020202030204" pitchFamily="34" charset="0"/>
                <a:cs typeface="Arial" panose="020B0604020202020204" pitchFamily="34" charset="0"/>
              </a:rPr>
              <a:t>sustainable alternatives</a:t>
            </a:r>
            <a:r>
              <a:rPr lang="en-US" dirty="0" smtClean="0">
                <a:solidFill>
                  <a:schemeClr val="accent1">
                    <a:lumMod val="75000"/>
                  </a:schemeClr>
                </a:solidFill>
                <a:latin typeface="Arial Narrow" panose="020B0606020202030204" pitchFamily="34" charset="0"/>
                <a:cs typeface="Arial" panose="020B0604020202020204" pitchFamily="34" charset="0"/>
              </a:rPr>
              <a:t>. </a:t>
            </a:r>
          </a:p>
          <a:p>
            <a:pPr algn="just">
              <a:spcAft>
                <a:spcPts val="0"/>
              </a:spcAft>
              <a:tabLst>
                <a:tab pos="180340" algn="l"/>
                <a:tab pos="630555" algn="l"/>
              </a:tabLst>
            </a:pPr>
            <a:endParaRPr lang="en-US" dirty="0" smtClean="0">
              <a:solidFill>
                <a:schemeClr val="accent1">
                  <a:lumMod val="75000"/>
                </a:schemeClr>
              </a:solidFill>
              <a:latin typeface="Arial Narrow" panose="020B0606020202030204" pitchFamily="34" charset="0"/>
              <a:cs typeface="Arial" panose="020B0604020202020204" pitchFamily="34" charset="0"/>
            </a:endParaRPr>
          </a:p>
          <a:p>
            <a:pPr algn="just">
              <a:spcAft>
                <a:spcPts val="0"/>
              </a:spcAft>
              <a:tabLst>
                <a:tab pos="180340" algn="l"/>
                <a:tab pos="630555" algn="l"/>
              </a:tabLst>
            </a:pPr>
            <a:r>
              <a:rPr lang="en-US" dirty="0" smtClean="0">
                <a:solidFill>
                  <a:schemeClr val="accent1">
                    <a:lumMod val="75000"/>
                  </a:schemeClr>
                </a:solidFill>
                <a:latin typeface="Arial Narrow" panose="020B0606020202030204" pitchFamily="34" charset="0"/>
                <a:cs typeface="Arial" panose="020B0604020202020204" pitchFamily="34" charset="0"/>
              </a:rPr>
              <a:t>Growing </a:t>
            </a:r>
            <a:r>
              <a:rPr lang="en-US" dirty="0">
                <a:solidFill>
                  <a:schemeClr val="accent1">
                    <a:lumMod val="75000"/>
                  </a:schemeClr>
                </a:solidFill>
                <a:latin typeface="Arial Narrow" panose="020B0606020202030204" pitchFamily="34" charset="0"/>
                <a:cs typeface="Arial" panose="020B0604020202020204" pitchFamily="34" charset="0"/>
              </a:rPr>
              <a:t>demand for plastic-free products will in turn force companies to redesign their products.</a:t>
            </a:r>
            <a:endParaRPr lang="ru-RU" dirty="0" smtClean="0">
              <a:solidFill>
                <a:schemeClr val="accent1">
                  <a:lumMod val="75000"/>
                </a:schemeClr>
              </a:solidFill>
              <a:latin typeface="Arial Narrow" panose="020B0606020202030204" pitchFamily="34" charset="0"/>
              <a:cs typeface="Arial" panose="020B0604020202020204" pitchFamily="34" charset="0"/>
            </a:endParaRPr>
          </a:p>
        </p:txBody>
      </p:sp>
      <p:pic>
        <p:nvPicPr>
          <p:cNvPr id="3074" name="Picture 2" descr="Сохранить концепцию планеты с людьми, заботящимися о земле Бесплатные векторы"/>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3351" y="778014"/>
            <a:ext cx="5962650" cy="55313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34690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a:spLocks/>
          </p:cNvSpPr>
          <p:nvPr/>
        </p:nvSpPr>
        <p:spPr>
          <a:xfrm>
            <a:off x="11862749" y="6492875"/>
            <a:ext cx="329251" cy="365125"/>
          </a:xfrm>
          <a:prstGeom prst="rect">
            <a:avLst/>
          </a:prstGeom>
        </p:spPr>
        <p:txBody>
          <a:bodyPr vert="horz" lIns="121920" tIns="60960" rIns="121920" bIns="60960" rtlCol="0" anchor="ctr"/>
          <a:lstStyle/>
          <a:p>
            <a:pPr algn="r" defTabSz="1219170" fontAlgn="auto">
              <a:spcBef>
                <a:spcPts val="0"/>
              </a:spcBef>
              <a:spcAft>
                <a:spcPts val="0"/>
              </a:spcAft>
              <a:defRPr/>
            </a:pPr>
            <a:fld id="{B19B0651-EE4F-4900-A07F-96A6BFA9D0F0}" type="slidenum">
              <a:rPr lang="ru-RU" sz="1333">
                <a:solidFill>
                  <a:schemeClr val="tx1">
                    <a:tint val="75000"/>
                  </a:schemeClr>
                </a:solidFill>
                <a:latin typeface="Arial Narrow" panose="020B0606020202030204" pitchFamily="34" charset="0"/>
              </a:rPr>
              <a:pPr algn="r" defTabSz="1219170" fontAlgn="auto">
                <a:spcBef>
                  <a:spcPts val="0"/>
                </a:spcBef>
                <a:spcAft>
                  <a:spcPts val="0"/>
                </a:spcAft>
                <a:defRPr/>
              </a:pPr>
              <a:t>6</a:t>
            </a:fld>
            <a:endParaRPr lang="ru-RU" sz="1333" dirty="0">
              <a:solidFill>
                <a:schemeClr val="tx1">
                  <a:tint val="75000"/>
                </a:schemeClr>
              </a:solidFill>
              <a:latin typeface="Arial Narrow" panose="020B0606020202030204" pitchFamily="34" charset="0"/>
            </a:endParaRPr>
          </a:p>
        </p:txBody>
      </p:sp>
      <p:pic>
        <p:nvPicPr>
          <p:cNvPr id="17" name="Рисунок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xmlns="" id="{D6CDC6F9-B3BB-4B23-BD0B-76B323404725}"/>
              </a:ext>
            </a:extLst>
          </p:cNvPr>
          <p:cNvSpPr txBox="1"/>
          <p:nvPr/>
        </p:nvSpPr>
        <p:spPr>
          <a:xfrm>
            <a:off x="1991544" y="5877272"/>
            <a:ext cx="184731" cy="369332"/>
          </a:xfrm>
          <a:prstGeom prst="rect">
            <a:avLst/>
          </a:prstGeom>
          <a:noFill/>
        </p:spPr>
        <p:txBody>
          <a:bodyPr wrap="none" rtlCol="0">
            <a:spAutoFit/>
          </a:bodyPr>
          <a:lstStyle/>
          <a:p>
            <a:endParaRPr lang="ru-RU" dirty="0"/>
          </a:p>
        </p:txBody>
      </p:sp>
      <p:sp>
        <p:nvSpPr>
          <p:cNvPr id="28" name="Заголовок 1"/>
          <p:cNvSpPr txBox="1">
            <a:spLocks/>
          </p:cNvSpPr>
          <p:nvPr/>
        </p:nvSpPr>
        <p:spPr bwMode="auto">
          <a:xfrm>
            <a:off x="335360" y="159021"/>
            <a:ext cx="9721080" cy="44429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25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400" b="1" dirty="0" smtClean="0">
                <a:solidFill>
                  <a:schemeClr val="accent1">
                    <a:lumMod val="50000"/>
                  </a:schemeClr>
                </a:solidFill>
                <a:latin typeface="Arial Narrow" panose="020B0606020202030204" pitchFamily="34" charset="0"/>
                <a:cs typeface="Arial" panose="020B0604020202020204" pitchFamily="34" charset="0"/>
              </a:rPr>
              <a:t>Increase public awareness</a:t>
            </a:r>
            <a:endParaRPr lang="ru-RU" sz="2400" b="1" dirty="0">
              <a:solidFill>
                <a:schemeClr val="accent1">
                  <a:lumMod val="50000"/>
                </a:schemeClr>
              </a:solidFill>
              <a:latin typeface="Arial Narrow" panose="020B0606020202030204" pitchFamily="34" charset="0"/>
              <a:cs typeface="Arial" panose="020B0604020202020204" pitchFamily="34" charset="0"/>
            </a:endParaRPr>
          </a:p>
        </p:txBody>
      </p:sp>
      <p:sp>
        <p:nvSpPr>
          <p:cNvPr id="6" name="Rectangle 1"/>
          <p:cNvSpPr>
            <a:spLocks noChangeArrowheads="1"/>
          </p:cNvSpPr>
          <p:nvPr/>
        </p:nvSpPr>
        <p:spPr bwMode="auto">
          <a:xfrm>
            <a:off x="609600" y="31273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7049343" y="910352"/>
            <a:ext cx="4244426" cy="4524315"/>
          </a:xfrm>
          <a:prstGeom prst="rect">
            <a:avLst/>
          </a:prstGeom>
        </p:spPr>
        <p:txBody>
          <a:bodyPr wrap="square">
            <a:spAutoFit/>
          </a:bodyPr>
          <a:lstStyle/>
          <a:p>
            <a:pPr algn="just"/>
            <a:r>
              <a:rPr lang="en-US" dirty="0" smtClean="0">
                <a:solidFill>
                  <a:schemeClr val="accent1">
                    <a:lumMod val="50000"/>
                  </a:schemeClr>
                </a:solidFill>
                <a:latin typeface="Arial Narrow" panose="020B0606020202030204" pitchFamily="34" charset="0"/>
              </a:rPr>
              <a:t>Increasing consumer </a:t>
            </a:r>
            <a:r>
              <a:rPr lang="en-US" dirty="0">
                <a:solidFill>
                  <a:schemeClr val="accent1">
                    <a:lumMod val="50000"/>
                  </a:schemeClr>
                </a:solidFill>
                <a:latin typeface="Arial Narrow" panose="020B0606020202030204" pitchFamily="34" charset="0"/>
              </a:rPr>
              <a:t>awareness of the impact of their choices on the environment is a long-term strategy. It can be </a:t>
            </a:r>
            <a:r>
              <a:rPr lang="en-US" dirty="0" smtClean="0">
                <a:solidFill>
                  <a:schemeClr val="accent1">
                    <a:lumMod val="50000"/>
                  </a:schemeClr>
                </a:solidFill>
                <a:latin typeface="Arial Narrow" panose="020B0606020202030204" pitchFamily="34" charset="0"/>
              </a:rPr>
              <a:t>achieved </a:t>
            </a:r>
            <a:r>
              <a:rPr lang="en-US" dirty="0">
                <a:solidFill>
                  <a:schemeClr val="accent1">
                    <a:lumMod val="50000"/>
                  </a:schemeClr>
                </a:solidFill>
                <a:latin typeface="Arial Narrow" panose="020B0606020202030204" pitchFamily="34" charset="0"/>
              </a:rPr>
              <a:t>through formal education: in schools, universities, or informal education - news, videos. Interest in environmental issues is growing and is supported by free online courses, lectures and events, and thematic mobile </a:t>
            </a:r>
            <a:r>
              <a:rPr lang="en-US" dirty="0" smtClean="0">
                <a:solidFill>
                  <a:schemeClr val="accent1">
                    <a:lumMod val="50000"/>
                  </a:schemeClr>
                </a:solidFill>
                <a:latin typeface="Arial Narrow" panose="020B0606020202030204" pitchFamily="34" charset="0"/>
              </a:rPr>
              <a:t>applications.</a:t>
            </a:r>
          </a:p>
          <a:p>
            <a:pPr algn="just"/>
            <a:endParaRPr lang="en-US" dirty="0" smtClean="0">
              <a:solidFill>
                <a:schemeClr val="accent1">
                  <a:lumMod val="50000"/>
                </a:schemeClr>
              </a:solidFill>
              <a:latin typeface="Arial Narrow" panose="020B0606020202030204" pitchFamily="34" charset="0"/>
            </a:endParaRPr>
          </a:p>
          <a:p>
            <a:pPr algn="just"/>
            <a:r>
              <a:rPr lang="en-US" dirty="0" smtClean="0">
                <a:solidFill>
                  <a:schemeClr val="accent1">
                    <a:lumMod val="50000"/>
                  </a:schemeClr>
                </a:solidFill>
                <a:latin typeface="Arial Narrow" panose="020B0606020202030204" pitchFamily="34" charset="0"/>
              </a:rPr>
              <a:t>In </a:t>
            </a:r>
            <a:r>
              <a:rPr lang="en-US" dirty="0">
                <a:solidFill>
                  <a:schemeClr val="accent1">
                    <a:lumMod val="50000"/>
                  </a:schemeClr>
                </a:solidFill>
                <a:latin typeface="Arial Narrow" panose="020B0606020202030204" pitchFamily="34" charset="0"/>
              </a:rPr>
              <a:t>search engines and social networks, the statistics of requests for the keyword "</a:t>
            </a:r>
            <a:r>
              <a:rPr lang="en-US" dirty="0" err="1">
                <a:solidFill>
                  <a:schemeClr val="accent1">
                    <a:lumMod val="50000"/>
                  </a:schemeClr>
                </a:solidFill>
                <a:latin typeface="Arial Narrow" panose="020B0606020202030204" pitchFamily="34" charset="0"/>
              </a:rPr>
              <a:t>microplastic</a:t>
            </a:r>
            <a:r>
              <a:rPr lang="en-US" dirty="0">
                <a:solidFill>
                  <a:schemeClr val="accent1">
                    <a:lumMod val="50000"/>
                  </a:schemeClr>
                </a:solidFill>
                <a:latin typeface="Arial Narrow" panose="020B0606020202030204" pitchFamily="34" charset="0"/>
              </a:rPr>
              <a:t>" is growing. In the media, the number of materials on this topic has increased. However, reducing plastic consumption depends primarily on the availability of plastic-free alternatives.</a:t>
            </a:r>
            <a:endParaRPr lang="ru-RU" dirty="0">
              <a:solidFill>
                <a:schemeClr val="accent1">
                  <a:lumMod val="50000"/>
                </a:schemeClr>
              </a:solidFill>
              <a:latin typeface="Arial Narrow" panose="020B0606020202030204" pitchFamily="34" charset="0"/>
            </a:endParaRPr>
          </a:p>
        </p:txBody>
      </p:sp>
      <p:pic>
        <p:nvPicPr>
          <p:cNvPr id="4098" name="Picture 2" descr="Сохранить концепцию планеты с людьми и землей Premium векторы"/>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9376" y="780488"/>
            <a:ext cx="5962650" cy="54661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22705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a:spLocks/>
          </p:cNvSpPr>
          <p:nvPr/>
        </p:nvSpPr>
        <p:spPr>
          <a:xfrm>
            <a:off x="11862749" y="6492875"/>
            <a:ext cx="329251" cy="365125"/>
          </a:xfrm>
          <a:prstGeom prst="rect">
            <a:avLst/>
          </a:prstGeom>
        </p:spPr>
        <p:txBody>
          <a:bodyPr vert="horz" lIns="121920" tIns="60960" rIns="121920" bIns="60960" rtlCol="0" anchor="ctr"/>
          <a:lstStyle/>
          <a:p>
            <a:pPr algn="r" defTabSz="1219170" fontAlgn="auto">
              <a:spcBef>
                <a:spcPts val="0"/>
              </a:spcBef>
              <a:spcAft>
                <a:spcPts val="0"/>
              </a:spcAft>
              <a:defRPr/>
            </a:pPr>
            <a:fld id="{B19B0651-EE4F-4900-A07F-96A6BFA9D0F0}" type="slidenum">
              <a:rPr lang="ru-RU" sz="1333">
                <a:solidFill>
                  <a:schemeClr val="tx1">
                    <a:tint val="75000"/>
                  </a:schemeClr>
                </a:solidFill>
                <a:latin typeface="Arial Narrow" panose="020B0606020202030204" pitchFamily="34" charset="0"/>
              </a:rPr>
              <a:pPr algn="r" defTabSz="1219170" fontAlgn="auto">
                <a:spcBef>
                  <a:spcPts val="0"/>
                </a:spcBef>
                <a:spcAft>
                  <a:spcPts val="0"/>
                </a:spcAft>
                <a:defRPr/>
              </a:pPr>
              <a:t>7</a:t>
            </a:fld>
            <a:endParaRPr lang="ru-RU" sz="1333" dirty="0">
              <a:solidFill>
                <a:schemeClr val="tx1">
                  <a:tint val="75000"/>
                </a:schemeClr>
              </a:solidFill>
              <a:latin typeface="Arial Narrow" panose="020B0606020202030204" pitchFamily="34" charset="0"/>
            </a:endParaRPr>
          </a:p>
        </p:txBody>
      </p:sp>
      <p:pic>
        <p:nvPicPr>
          <p:cNvPr id="17" name="Рисунок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xmlns="" id="{D6CDC6F9-B3BB-4B23-BD0B-76B323404725}"/>
              </a:ext>
            </a:extLst>
          </p:cNvPr>
          <p:cNvSpPr txBox="1"/>
          <p:nvPr/>
        </p:nvSpPr>
        <p:spPr>
          <a:xfrm>
            <a:off x="1991544" y="5877272"/>
            <a:ext cx="184731" cy="369332"/>
          </a:xfrm>
          <a:prstGeom prst="rect">
            <a:avLst/>
          </a:prstGeom>
          <a:noFill/>
        </p:spPr>
        <p:txBody>
          <a:bodyPr wrap="none" rtlCol="0">
            <a:spAutoFit/>
          </a:bodyPr>
          <a:lstStyle/>
          <a:p>
            <a:endParaRPr lang="ru-RU" dirty="0"/>
          </a:p>
        </p:txBody>
      </p:sp>
      <p:sp>
        <p:nvSpPr>
          <p:cNvPr id="28" name="Заголовок 1"/>
          <p:cNvSpPr txBox="1">
            <a:spLocks/>
          </p:cNvSpPr>
          <p:nvPr/>
        </p:nvSpPr>
        <p:spPr bwMode="auto">
          <a:xfrm>
            <a:off x="335360" y="159021"/>
            <a:ext cx="9721080" cy="44429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25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400" b="1" dirty="0" smtClean="0">
                <a:solidFill>
                  <a:schemeClr val="accent1">
                    <a:lumMod val="50000"/>
                  </a:schemeClr>
                </a:solidFill>
                <a:latin typeface="Arial Narrow" panose="020B0606020202030204" pitchFamily="34" charset="0"/>
                <a:cs typeface="Arial" panose="020B0604020202020204" pitchFamily="34" charset="0"/>
              </a:rPr>
              <a:t>Extended producer responsibility for waste</a:t>
            </a:r>
            <a:endParaRPr lang="ru-RU" sz="2400" b="1" dirty="0">
              <a:solidFill>
                <a:schemeClr val="accent1">
                  <a:lumMod val="50000"/>
                </a:schemeClr>
              </a:solidFill>
              <a:latin typeface="Arial Narrow" panose="020B0606020202030204" pitchFamily="34" charset="0"/>
              <a:cs typeface="Arial" panose="020B0604020202020204" pitchFamily="34" charset="0"/>
            </a:endParaRPr>
          </a:p>
        </p:txBody>
      </p:sp>
      <p:sp>
        <p:nvSpPr>
          <p:cNvPr id="6" name="Rectangle 1"/>
          <p:cNvSpPr>
            <a:spLocks noChangeArrowheads="1"/>
          </p:cNvSpPr>
          <p:nvPr/>
        </p:nvSpPr>
        <p:spPr bwMode="auto">
          <a:xfrm>
            <a:off x="609600" y="31273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6507439" y="1268760"/>
            <a:ext cx="5355310" cy="2585323"/>
          </a:xfrm>
          <a:prstGeom prst="rect">
            <a:avLst/>
          </a:prstGeom>
        </p:spPr>
        <p:txBody>
          <a:bodyPr wrap="square">
            <a:spAutoFit/>
          </a:bodyPr>
          <a:lstStyle/>
          <a:p>
            <a:pPr algn="just"/>
            <a:r>
              <a:rPr lang="en-US" dirty="0" smtClean="0">
                <a:solidFill>
                  <a:schemeClr val="accent1">
                    <a:lumMod val="50000"/>
                  </a:schemeClr>
                </a:solidFill>
                <a:latin typeface="Arial Narrow" panose="020B0606020202030204" pitchFamily="34" charset="0"/>
              </a:rPr>
              <a:t>Companies </a:t>
            </a:r>
            <a:r>
              <a:rPr lang="en-US" dirty="0">
                <a:solidFill>
                  <a:schemeClr val="accent1">
                    <a:lumMod val="50000"/>
                  </a:schemeClr>
                </a:solidFill>
                <a:latin typeface="Arial Narrow" panose="020B0606020202030204" pitchFamily="34" charset="0"/>
              </a:rPr>
              <a:t>must strive to reduce waste and be held accountable for the waste generated by their products under Extended Producer Responsibility. It consists in compliance with recycling standards, signing contracts with processors and paying an environmental fee</a:t>
            </a:r>
            <a:r>
              <a:rPr lang="en-US" dirty="0" smtClean="0">
                <a:solidFill>
                  <a:schemeClr val="accent1">
                    <a:lumMod val="50000"/>
                  </a:schemeClr>
                </a:solidFill>
                <a:latin typeface="Arial Narrow" panose="020B0606020202030204" pitchFamily="34" charset="0"/>
              </a:rPr>
              <a:t>.</a:t>
            </a:r>
          </a:p>
          <a:p>
            <a:pPr algn="just"/>
            <a:endParaRPr lang="en-US" dirty="0">
              <a:solidFill>
                <a:schemeClr val="accent1">
                  <a:lumMod val="50000"/>
                </a:schemeClr>
              </a:solidFill>
              <a:latin typeface="Arial Narrow" panose="020B0606020202030204" pitchFamily="34" charset="0"/>
            </a:endParaRPr>
          </a:p>
          <a:p>
            <a:pPr algn="just"/>
            <a:r>
              <a:rPr lang="en-US" dirty="0" smtClean="0">
                <a:solidFill>
                  <a:schemeClr val="accent1">
                    <a:lumMod val="50000"/>
                  </a:schemeClr>
                </a:solidFill>
                <a:latin typeface="Arial Narrow" panose="020B0606020202030204" pitchFamily="34" charset="0"/>
              </a:rPr>
              <a:t>It </a:t>
            </a:r>
            <a:r>
              <a:rPr lang="en-US" dirty="0">
                <a:solidFill>
                  <a:schemeClr val="accent1">
                    <a:lumMod val="50000"/>
                  </a:schemeClr>
                </a:solidFill>
                <a:latin typeface="Arial Narrow" panose="020B0606020202030204" pitchFamily="34" charset="0"/>
              </a:rPr>
              <a:t>is recommended to stimulate producer responsibility with subsidies to processors and companies that use recycled materials and by awarding bonuses.</a:t>
            </a:r>
            <a:endParaRPr lang="ru-RU" dirty="0">
              <a:solidFill>
                <a:schemeClr val="accent1">
                  <a:lumMod val="50000"/>
                </a:schemeClr>
              </a:solidFill>
              <a:latin typeface="Arial Narrow" panose="020B0606020202030204" pitchFamily="34" charset="0"/>
            </a:endParaRPr>
          </a:p>
        </p:txBody>
      </p:sp>
      <p:pic>
        <p:nvPicPr>
          <p:cNvPr id="5122" name="Picture 2" descr="Сохранить концепцию планеты Бесплатные векторы"/>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0768" y="778503"/>
            <a:ext cx="5962650" cy="5468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70214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a:spLocks/>
          </p:cNvSpPr>
          <p:nvPr/>
        </p:nvSpPr>
        <p:spPr>
          <a:xfrm>
            <a:off x="11862749" y="6492875"/>
            <a:ext cx="329251" cy="365125"/>
          </a:xfrm>
          <a:prstGeom prst="rect">
            <a:avLst/>
          </a:prstGeom>
        </p:spPr>
        <p:txBody>
          <a:bodyPr vert="horz" lIns="121920" tIns="60960" rIns="121920" bIns="60960" rtlCol="0" anchor="ctr"/>
          <a:lstStyle/>
          <a:p>
            <a:pPr algn="r" defTabSz="1219170" fontAlgn="auto">
              <a:spcBef>
                <a:spcPts val="0"/>
              </a:spcBef>
              <a:spcAft>
                <a:spcPts val="0"/>
              </a:spcAft>
              <a:defRPr/>
            </a:pPr>
            <a:fld id="{B19B0651-EE4F-4900-A07F-96A6BFA9D0F0}" type="slidenum">
              <a:rPr lang="ru-RU" sz="1333">
                <a:solidFill>
                  <a:schemeClr val="tx1">
                    <a:tint val="75000"/>
                  </a:schemeClr>
                </a:solidFill>
                <a:latin typeface="Arial Narrow" panose="020B0606020202030204" pitchFamily="34" charset="0"/>
              </a:rPr>
              <a:pPr algn="r" defTabSz="1219170" fontAlgn="auto">
                <a:spcBef>
                  <a:spcPts val="0"/>
                </a:spcBef>
                <a:spcAft>
                  <a:spcPts val="0"/>
                </a:spcAft>
                <a:defRPr/>
              </a:pPr>
              <a:t>8</a:t>
            </a:fld>
            <a:endParaRPr lang="ru-RU" sz="1333" dirty="0">
              <a:solidFill>
                <a:schemeClr val="tx1">
                  <a:tint val="75000"/>
                </a:schemeClr>
              </a:solidFill>
              <a:latin typeface="Arial Narrow" panose="020B0606020202030204" pitchFamily="34" charset="0"/>
            </a:endParaRPr>
          </a:p>
        </p:txBody>
      </p:sp>
      <p:pic>
        <p:nvPicPr>
          <p:cNvPr id="17" name="Рисунок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xmlns="" id="{D6CDC6F9-B3BB-4B23-BD0B-76B323404725}"/>
              </a:ext>
            </a:extLst>
          </p:cNvPr>
          <p:cNvSpPr txBox="1"/>
          <p:nvPr/>
        </p:nvSpPr>
        <p:spPr>
          <a:xfrm>
            <a:off x="1991544" y="5877272"/>
            <a:ext cx="184731" cy="369332"/>
          </a:xfrm>
          <a:prstGeom prst="rect">
            <a:avLst/>
          </a:prstGeom>
          <a:noFill/>
        </p:spPr>
        <p:txBody>
          <a:bodyPr wrap="none" rtlCol="0">
            <a:spAutoFit/>
          </a:bodyPr>
          <a:lstStyle/>
          <a:p>
            <a:endParaRPr lang="ru-RU" dirty="0"/>
          </a:p>
        </p:txBody>
      </p:sp>
      <p:sp>
        <p:nvSpPr>
          <p:cNvPr id="28" name="Заголовок 1"/>
          <p:cNvSpPr txBox="1">
            <a:spLocks/>
          </p:cNvSpPr>
          <p:nvPr/>
        </p:nvSpPr>
        <p:spPr bwMode="auto">
          <a:xfrm>
            <a:off x="335360" y="138392"/>
            <a:ext cx="9721080" cy="44429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25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400" b="1" dirty="0" smtClean="0">
                <a:solidFill>
                  <a:schemeClr val="accent1">
                    <a:lumMod val="50000"/>
                  </a:schemeClr>
                </a:solidFill>
                <a:latin typeface="Arial Narrow" panose="020B0606020202030204" pitchFamily="34" charset="0"/>
                <a:cs typeface="Arial" panose="020B0604020202020204" pitchFamily="34" charset="0"/>
              </a:rPr>
              <a:t>Improvement of the waste collection and disposal system</a:t>
            </a:r>
            <a:endParaRPr lang="ru-RU" sz="2400" b="1" dirty="0">
              <a:solidFill>
                <a:schemeClr val="accent1">
                  <a:lumMod val="50000"/>
                </a:schemeClr>
              </a:solidFill>
              <a:latin typeface="Arial Narrow" panose="020B0606020202030204" pitchFamily="34" charset="0"/>
              <a:cs typeface="Arial" panose="020B0604020202020204" pitchFamily="34" charset="0"/>
            </a:endParaRPr>
          </a:p>
        </p:txBody>
      </p:sp>
      <p:sp>
        <p:nvSpPr>
          <p:cNvPr id="6" name="Rectangle 1"/>
          <p:cNvSpPr>
            <a:spLocks noChangeArrowheads="1"/>
          </p:cNvSpPr>
          <p:nvPr/>
        </p:nvSpPr>
        <p:spPr bwMode="auto">
          <a:xfrm>
            <a:off x="609600" y="31273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6085943" y="1093817"/>
            <a:ext cx="5544616" cy="3139321"/>
          </a:xfrm>
          <a:prstGeom prst="rect">
            <a:avLst/>
          </a:prstGeom>
        </p:spPr>
        <p:txBody>
          <a:bodyPr wrap="square">
            <a:spAutoFit/>
          </a:bodyPr>
          <a:lstStyle/>
          <a:p>
            <a:pPr algn="just"/>
            <a:r>
              <a:rPr lang="en-US" dirty="0" smtClean="0">
                <a:solidFill>
                  <a:schemeClr val="accent1">
                    <a:lumMod val="50000"/>
                  </a:schemeClr>
                </a:solidFill>
                <a:latin typeface="Arial Narrow" panose="020B0606020202030204" pitchFamily="34" charset="0"/>
              </a:rPr>
              <a:t>Waste </a:t>
            </a:r>
            <a:r>
              <a:rPr lang="en-US" dirty="0">
                <a:solidFill>
                  <a:schemeClr val="accent1">
                    <a:lumMod val="50000"/>
                  </a:schemeClr>
                </a:solidFill>
                <a:latin typeface="Arial Narrow" panose="020B0606020202030204" pitchFamily="34" charset="0"/>
              </a:rPr>
              <a:t>management is based on the 4R concept: refuse, reduce, reuse, recycle. While reduction and reuse is a priority, this is difficult to achieve with packaging. It requires restoration, sorting and refilling. This is unacceptable for the food industry, but such material can be used for packaging non-food products</a:t>
            </a:r>
            <a:r>
              <a:rPr lang="en-US" dirty="0" smtClean="0">
                <a:solidFill>
                  <a:schemeClr val="accent1">
                    <a:lumMod val="50000"/>
                  </a:schemeClr>
                </a:solidFill>
                <a:latin typeface="Arial Narrow" panose="020B0606020202030204" pitchFamily="34" charset="0"/>
              </a:rPr>
              <a:t>.</a:t>
            </a:r>
          </a:p>
          <a:p>
            <a:pPr algn="just"/>
            <a:endParaRPr lang="en-US" dirty="0">
              <a:solidFill>
                <a:schemeClr val="accent1">
                  <a:lumMod val="50000"/>
                </a:schemeClr>
              </a:solidFill>
              <a:latin typeface="Arial Narrow" panose="020B0606020202030204" pitchFamily="34" charset="0"/>
            </a:endParaRPr>
          </a:p>
          <a:p>
            <a:pPr algn="just"/>
            <a:r>
              <a:rPr lang="en-US" dirty="0" smtClean="0">
                <a:solidFill>
                  <a:schemeClr val="accent1">
                    <a:lumMod val="50000"/>
                  </a:schemeClr>
                </a:solidFill>
                <a:latin typeface="Arial Narrow" panose="020B0606020202030204" pitchFamily="34" charset="0"/>
              </a:rPr>
              <a:t>Thus</a:t>
            </a:r>
            <a:r>
              <a:rPr lang="en-US" dirty="0">
                <a:solidFill>
                  <a:schemeClr val="accent1">
                    <a:lumMod val="50000"/>
                  </a:schemeClr>
                </a:solidFill>
                <a:latin typeface="Arial Narrow" panose="020B0606020202030204" pitchFamily="34" charset="0"/>
              </a:rPr>
              <a:t>, waste should be recycled and reused as a raw material or for energy production. Only final waste, such as ash, needs to be landfilled. To control these processes, it is necessary to develop an integrated waste management system.</a:t>
            </a:r>
            <a:endParaRPr lang="ru-RU" dirty="0">
              <a:solidFill>
                <a:schemeClr val="accent1">
                  <a:lumMod val="50000"/>
                </a:schemeClr>
              </a:solidFill>
              <a:latin typeface="Arial Narrow" panose="020B0606020202030204" pitchFamily="34" charset="0"/>
            </a:endParaRPr>
          </a:p>
          <a:p>
            <a:pPr algn="just"/>
            <a:endParaRPr lang="ru-RU" dirty="0">
              <a:solidFill>
                <a:schemeClr val="accent1">
                  <a:lumMod val="50000"/>
                </a:schemeClr>
              </a:solidFill>
              <a:latin typeface="Arial Narrow" panose="020B0606020202030204" pitchFamily="34" charset="0"/>
            </a:endParaRPr>
          </a:p>
        </p:txBody>
      </p:sp>
      <p:pic>
        <p:nvPicPr>
          <p:cNvPr id="6146" name="Picture 2" descr="Повторяет дневной фон Premium векторы"/>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405" y="779081"/>
            <a:ext cx="5763579" cy="558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23533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a:spLocks/>
          </p:cNvSpPr>
          <p:nvPr/>
        </p:nvSpPr>
        <p:spPr>
          <a:xfrm>
            <a:off x="11862749" y="6492875"/>
            <a:ext cx="329251" cy="365125"/>
          </a:xfrm>
          <a:prstGeom prst="rect">
            <a:avLst/>
          </a:prstGeom>
        </p:spPr>
        <p:txBody>
          <a:bodyPr vert="horz" lIns="121920" tIns="60960" rIns="121920" bIns="60960" rtlCol="0" anchor="ctr"/>
          <a:lstStyle/>
          <a:p>
            <a:pPr algn="r" defTabSz="1219170" fontAlgn="auto">
              <a:spcBef>
                <a:spcPts val="0"/>
              </a:spcBef>
              <a:spcAft>
                <a:spcPts val="0"/>
              </a:spcAft>
              <a:defRPr/>
            </a:pPr>
            <a:fld id="{B19B0651-EE4F-4900-A07F-96A6BFA9D0F0}" type="slidenum">
              <a:rPr lang="ru-RU" sz="1333">
                <a:solidFill>
                  <a:schemeClr val="tx1">
                    <a:tint val="75000"/>
                  </a:schemeClr>
                </a:solidFill>
                <a:latin typeface="Arial Narrow" panose="020B0606020202030204" pitchFamily="34" charset="0"/>
              </a:rPr>
              <a:pPr algn="r" defTabSz="1219170" fontAlgn="auto">
                <a:spcBef>
                  <a:spcPts val="0"/>
                </a:spcBef>
                <a:spcAft>
                  <a:spcPts val="0"/>
                </a:spcAft>
                <a:defRPr/>
              </a:pPr>
              <a:t>9</a:t>
            </a:fld>
            <a:endParaRPr lang="ru-RU" sz="1333" dirty="0">
              <a:solidFill>
                <a:schemeClr val="tx1">
                  <a:tint val="75000"/>
                </a:schemeClr>
              </a:solidFill>
              <a:latin typeface="Arial Narrow" panose="020B0606020202030204" pitchFamily="34" charset="0"/>
            </a:endParaRPr>
          </a:p>
        </p:txBody>
      </p:sp>
      <p:pic>
        <p:nvPicPr>
          <p:cNvPr id="17" name="Рисунок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xmlns="" id="{D6CDC6F9-B3BB-4B23-BD0B-76B323404725}"/>
              </a:ext>
            </a:extLst>
          </p:cNvPr>
          <p:cNvSpPr txBox="1"/>
          <p:nvPr/>
        </p:nvSpPr>
        <p:spPr>
          <a:xfrm>
            <a:off x="1991544" y="5877272"/>
            <a:ext cx="184731" cy="369332"/>
          </a:xfrm>
          <a:prstGeom prst="rect">
            <a:avLst/>
          </a:prstGeom>
          <a:noFill/>
        </p:spPr>
        <p:txBody>
          <a:bodyPr wrap="none" rtlCol="0">
            <a:spAutoFit/>
          </a:bodyPr>
          <a:lstStyle/>
          <a:p>
            <a:endParaRPr lang="ru-RU" dirty="0"/>
          </a:p>
        </p:txBody>
      </p:sp>
      <p:sp>
        <p:nvSpPr>
          <p:cNvPr id="28" name="Заголовок 1"/>
          <p:cNvSpPr txBox="1">
            <a:spLocks/>
          </p:cNvSpPr>
          <p:nvPr/>
        </p:nvSpPr>
        <p:spPr bwMode="auto">
          <a:xfrm>
            <a:off x="335360" y="159021"/>
            <a:ext cx="9721080" cy="44429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25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400" b="1" dirty="0" smtClean="0">
                <a:solidFill>
                  <a:schemeClr val="accent1">
                    <a:lumMod val="50000"/>
                  </a:schemeClr>
                </a:solidFill>
                <a:latin typeface="Arial Narrow" panose="020B0606020202030204" pitchFamily="34" charset="0"/>
                <a:cs typeface="Arial" panose="020B0604020202020204" pitchFamily="34" charset="0"/>
              </a:rPr>
              <a:t>Waste treatment</a:t>
            </a:r>
            <a:endParaRPr lang="ru-RU" sz="2400" b="1" dirty="0">
              <a:solidFill>
                <a:schemeClr val="accent1">
                  <a:lumMod val="50000"/>
                </a:schemeClr>
              </a:solidFill>
              <a:latin typeface="Arial Narrow" panose="020B0606020202030204" pitchFamily="34" charset="0"/>
              <a:cs typeface="Arial" panose="020B0604020202020204" pitchFamily="34" charset="0"/>
            </a:endParaRPr>
          </a:p>
        </p:txBody>
      </p:sp>
      <p:sp>
        <p:nvSpPr>
          <p:cNvPr id="6" name="Rectangle 1"/>
          <p:cNvSpPr>
            <a:spLocks noChangeArrowheads="1"/>
          </p:cNvSpPr>
          <p:nvPr/>
        </p:nvSpPr>
        <p:spPr bwMode="auto">
          <a:xfrm>
            <a:off x="609600" y="31273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5794857" y="740175"/>
            <a:ext cx="6126788" cy="5078313"/>
          </a:xfrm>
          <a:prstGeom prst="rect">
            <a:avLst/>
          </a:prstGeom>
        </p:spPr>
        <p:txBody>
          <a:bodyPr wrap="square">
            <a:spAutoFit/>
          </a:bodyPr>
          <a:lstStyle/>
          <a:p>
            <a:pPr algn="just"/>
            <a:r>
              <a:rPr lang="en-US" dirty="0" smtClean="0">
                <a:solidFill>
                  <a:schemeClr val="accent1">
                    <a:lumMod val="50000"/>
                  </a:schemeClr>
                </a:solidFill>
                <a:latin typeface="Arial Narrow" panose="020B0606020202030204" pitchFamily="34" charset="0"/>
              </a:rPr>
              <a:t>Plastic </a:t>
            </a:r>
            <a:r>
              <a:rPr lang="en-US" dirty="0">
                <a:solidFill>
                  <a:schemeClr val="accent1">
                    <a:lumMod val="50000"/>
                  </a:schemeClr>
                </a:solidFill>
                <a:latin typeface="Arial Narrow" panose="020B0606020202030204" pitchFamily="34" charset="0"/>
              </a:rPr>
              <a:t>recycling is a complex process that includes the following steps</a:t>
            </a:r>
            <a:r>
              <a:rPr lang="en-US" dirty="0" smtClean="0">
                <a:solidFill>
                  <a:schemeClr val="accent1">
                    <a:lumMod val="50000"/>
                  </a:schemeClr>
                </a:solidFill>
                <a:latin typeface="Arial Narrow" panose="020B0606020202030204" pitchFamily="34" charset="0"/>
              </a:rPr>
              <a:t>:</a:t>
            </a:r>
          </a:p>
          <a:p>
            <a:pPr marL="285750" indent="-285750" algn="just">
              <a:buFontTx/>
              <a:buChar char="-"/>
            </a:pPr>
            <a:r>
              <a:rPr lang="en-US" dirty="0" smtClean="0">
                <a:solidFill>
                  <a:schemeClr val="accent1">
                    <a:lumMod val="50000"/>
                  </a:schemeClr>
                </a:solidFill>
                <a:latin typeface="Arial Narrow" panose="020B0606020202030204" pitchFamily="34" charset="0"/>
              </a:rPr>
              <a:t>waste </a:t>
            </a:r>
            <a:r>
              <a:rPr lang="en-US" dirty="0">
                <a:solidFill>
                  <a:schemeClr val="accent1">
                    <a:lumMod val="50000"/>
                  </a:schemeClr>
                </a:solidFill>
                <a:latin typeface="Arial Narrow" panose="020B0606020202030204" pitchFamily="34" charset="0"/>
              </a:rPr>
              <a:t>collection by consumers</a:t>
            </a:r>
            <a:r>
              <a:rPr lang="en-US" dirty="0" smtClean="0">
                <a:solidFill>
                  <a:schemeClr val="accent1">
                    <a:lumMod val="50000"/>
                  </a:schemeClr>
                </a:solidFill>
                <a:latin typeface="Arial Narrow" panose="020B0606020202030204" pitchFamily="34" charset="0"/>
              </a:rPr>
              <a:t>;</a:t>
            </a:r>
          </a:p>
          <a:p>
            <a:pPr marL="285750" indent="-285750" algn="just">
              <a:buFontTx/>
              <a:buChar char="-"/>
            </a:pPr>
            <a:r>
              <a:rPr lang="en-US" dirty="0" smtClean="0">
                <a:solidFill>
                  <a:schemeClr val="accent1">
                    <a:lumMod val="50000"/>
                  </a:schemeClr>
                </a:solidFill>
                <a:latin typeface="Arial Narrow" panose="020B0606020202030204" pitchFamily="34" charset="0"/>
              </a:rPr>
              <a:t>separation </a:t>
            </a:r>
            <a:r>
              <a:rPr lang="en-US" dirty="0">
                <a:solidFill>
                  <a:schemeClr val="accent1">
                    <a:lumMod val="50000"/>
                  </a:schemeClr>
                </a:solidFill>
                <a:latin typeface="Arial Narrow" panose="020B0606020202030204" pitchFamily="34" charset="0"/>
              </a:rPr>
              <a:t>of recyclable materials and removal of pollutants</a:t>
            </a:r>
            <a:r>
              <a:rPr lang="en-US" dirty="0" smtClean="0">
                <a:solidFill>
                  <a:schemeClr val="accent1">
                    <a:lumMod val="50000"/>
                  </a:schemeClr>
                </a:solidFill>
                <a:latin typeface="Arial Narrow" panose="020B0606020202030204" pitchFamily="34" charset="0"/>
              </a:rPr>
              <a:t>;</a:t>
            </a:r>
          </a:p>
          <a:p>
            <a:pPr marL="285750" indent="-285750" algn="just">
              <a:buFontTx/>
              <a:buChar char="-"/>
            </a:pPr>
            <a:r>
              <a:rPr lang="en-US" dirty="0" smtClean="0">
                <a:solidFill>
                  <a:schemeClr val="accent1">
                    <a:lumMod val="50000"/>
                  </a:schemeClr>
                </a:solidFill>
                <a:latin typeface="Arial Narrow" panose="020B0606020202030204" pitchFamily="34" charset="0"/>
              </a:rPr>
              <a:t>sorting </a:t>
            </a:r>
            <a:r>
              <a:rPr lang="en-US" dirty="0">
                <a:solidFill>
                  <a:schemeClr val="accent1">
                    <a:lumMod val="50000"/>
                  </a:schemeClr>
                </a:solidFill>
                <a:latin typeface="Arial Narrow" panose="020B0606020202030204" pitchFamily="34" charset="0"/>
              </a:rPr>
              <a:t>by polymer and color</a:t>
            </a:r>
            <a:r>
              <a:rPr lang="en-US" dirty="0" smtClean="0">
                <a:solidFill>
                  <a:schemeClr val="accent1">
                    <a:lumMod val="50000"/>
                  </a:schemeClr>
                </a:solidFill>
                <a:latin typeface="Arial Narrow" panose="020B0606020202030204" pitchFamily="34" charset="0"/>
              </a:rPr>
              <a:t>;</a:t>
            </a:r>
          </a:p>
          <a:p>
            <a:pPr marL="285750" indent="-285750" algn="just">
              <a:buFontTx/>
              <a:buChar char="-"/>
            </a:pPr>
            <a:r>
              <a:rPr lang="en-US" dirty="0" smtClean="0">
                <a:solidFill>
                  <a:schemeClr val="accent1">
                    <a:lumMod val="50000"/>
                  </a:schemeClr>
                </a:solidFill>
                <a:latin typeface="Arial Narrow" panose="020B0606020202030204" pitchFamily="34" charset="0"/>
              </a:rPr>
              <a:t>obtaining </a:t>
            </a:r>
            <a:r>
              <a:rPr lang="en-US" dirty="0">
                <a:solidFill>
                  <a:schemeClr val="accent1">
                    <a:lumMod val="50000"/>
                  </a:schemeClr>
                </a:solidFill>
                <a:latin typeface="Arial Narrow" panose="020B0606020202030204" pitchFamily="34" charset="0"/>
              </a:rPr>
              <a:t>granules from each polymer and color</a:t>
            </a:r>
            <a:r>
              <a:rPr lang="en-US" dirty="0" smtClean="0">
                <a:solidFill>
                  <a:schemeClr val="accent1">
                    <a:lumMod val="50000"/>
                  </a:schemeClr>
                </a:solidFill>
                <a:latin typeface="Arial Narrow" panose="020B0606020202030204" pitchFamily="34" charset="0"/>
              </a:rPr>
              <a:t>;</a:t>
            </a:r>
          </a:p>
          <a:p>
            <a:pPr marL="285750" indent="-285750" algn="just">
              <a:buFontTx/>
              <a:buChar char="-"/>
            </a:pPr>
            <a:r>
              <a:rPr lang="en-US" dirty="0" smtClean="0">
                <a:solidFill>
                  <a:schemeClr val="accent1">
                    <a:lumMod val="50000"/>
                  </a:schemeClr>
                </a:solidFill>
                <a:latin typeface="Arial Narrow" panose="020B0606020202030204" pitchFamily="34" charset="0"/>
              </a:rPr>
              <a:t>sale </a:t>
            </a:r>
            <a:r>
              <a:rPr lang="en-US" dirty="0">
                <a:solidFill>
                  <a:schemeClr val="accent1">
                    <a:lumMod val="50000"/>
                  </a:schemeClr>
                </a:solidFill>
                <a:latin typeface="Arial Narrow" panose="020B0606020202030204" pitchFamily="34" charset="0"/>
              </a:rPr>
              <a:t>of pellets to manufacturing companies</a:t>
            </a:r>
            <a:r>
              <a:rPr lang="en-US" dirty="0" smtClean="0">
                <a:solidFill>
                  <a:schemeClr val="accent1">
                    <a:lumMod val="50000"/>
                  </a:schemeClr>
                </a:solidFill>
                <a:latin typeface="Arial Narrow" panose="020B0606020202030204" pitchFamily="34" charset="0"/>
              </a:rPr>
              <a:t>.</a:t>
            </a:r>
          </a:p>
          <a:p>
            <a:pPr algn="just"/>
            <a:endParaRPr lang="en-US" dirty="0" smtClean="0">
              <a:solidFill>
                <a:schemeClr val="accent1">
                  <a:lumMod val="50000"/>
                </a:schemeClr>
              </a:solidFill>
              <a:latin typeface="Arial Narrow" panose="020B0606020202030204" pitchFamily="34" charset="0"/>
            </a:endParaRPr>
          </a:p>
          <a:p>
            <a:pPr algn="just"/>
            <a:r>
              <a:rPr lang="en-US" dirty="0" smtClean="0">
                <a:solidFill>
                  <a:schemeClr val="accent1">
                    <a:lumMod val="50000"/>
                  </a:schemeClr>
                </a:solidFill>
                <a:latin typeface="Arial Narrow" panose="020B0606020202030204" pitchFamily="34" charset="0"/>
              </a:rPr>
              <a:t>Recycling </a:t>
            </a:r>
            <a:r>
              <a:rPr lang="en-US" dirty="0">
                <a:solidFill>
                  <a:schemeClr val="accent1">
                    <a:lumMod val="50000"/>
                  </a:schemeClr>
                </a:solidFill>
                <a:latin typeface="Arial Narrow" panose="020B0606020202030204" pitchFamily="34" charset="0"/>
              </a:rPr>
              <a:t>uncontaminated materials </a:t>
            </a:r>
            <a:r>
              <a:rPr lang="en-US" dirty="0" smtClean="0">
                <a:solidFill>
                  <a:schemeClr val="accent1">
                    <a:lumMod val="50000"/>
                  </a:schemeClr>
                </a:solidFill>
                <a:latin typeface="Arial Narrow" panose="020B0606020202030204" pitchFamily="34" charset="0"/>
              </a:rPr>
              <a:t>gives </a:t>
            </a:r>
            <a:r>
              <a:rPr lang="en-US" dirty="0">
                <a:solidFill>
                  <a:schemeClr val="accent1">
                    <a:lumMod val="50000"/>
                  </a:schemeClr>
                </a:solidFill>
                <a:latin typeface="Arial Narrow" panose="020B0606020202030204" pitchFamily="34" charset="0"/>
              </a:rPr>
              <a:t>high quality plastics. At the same time, when processing contaminated waste, low-quality plastic is obtained, it can be used in building materials, textiles. Ideally, recycled plastics should be used for a long time. They can be included in asphalt, concrete to improve their properties</a:t>
            </a:r>
            <a:r>
              <a:rPr lang="en-US" dirty="0" smtClean="0">
                <a:solidFill>
                  <a:schemeClr val="accent1">
                    <a:lumMod val="50000"/>
                  </a:schemeClr>
                </a:solidFill>
                <a:latin typeface="Arial Narrow" panose="020B0606020202030204" pitchFamily="34" charset="0"/>
              </a:rPr>
              <a:t>.</a:t>
            </a:r>
          </a:p>
          <a:p>
            <a:pPr algn="just"/>
            <a:endParaRPr lang="en-US" dirty="0" smtClean="0">
              <a:solidFill>
                <a:schemeClr val="accent1">
                  <a:lumMod val="50000"/>
                </a:schemeClr>
              </a:solidFill>
              <a:latin typeface="Arial Narrow" panose="020B0606020202030204" pitchFamily="34" charset="0"/>
            </a:endParaRPr>
          </a:p>
          <a:p>
            <a:pPr algn="just"/>
            <a:r>
              <a:rPr lang="en-US" dirty="0" smtClean="0">
                <a:solidFill>
                  <a:schemeClr val="accent1">
                    <a:lumMod val="50000"/>
                  </a:schemeClr>
                </a:solidFill>
                <a:latin typeface="Arial Narrow" panose="020B0606020202030204" pitchFamily="34" charset="0"/>
              </a:rPr>
              <a:t>Recycling </a:t>
            </a:r>
            <a:r>
              <a:rPr lang="en-US" dirty="0">
                <a:solidFill>
                  <a:schemeClr val="accent1">
                    <a:lumMod val="50000"/>
                  </a:schemeClr>
                </a:solidFill>
                <a:latin typeface="Arial Narrow" panose="020B0606020202030204" pitchFamily="34" charset="0"/>
              </a:rPr>
              <a:t>plastics is usually not economically viable, the scientists say, but it can lead to kickbacks in circular businesses. Manufacturers need supplies of standard quality raw materials, which are sometimes difficult to achieve in processing. This problem can be solved by increasing the recycling rate and the quality of the resulting materials.</a:t>
            </a:r>
            <a:endParaRPr lang="ru-RU" dirty="0">
              <a:solidFill>
                <a:schemeClr val="accent1">
                  <a:lumMod val="50000"/>
                </a:schemeClr>
              </a:solidFill>
              <a:latin typeface="Arial Narrow" panose="020B0606020202030204" pitchFamily="34" charset="0"/>
            </a:endParaRPr>
          </a:p>
        </p:txBody>
      </p:sp>
      <p:pic>
        <p:nvPicPr>
          <p:cNvPr id="7170" name="Picture 2" descr="Проблема пищевых отходов и компостирование остатков еды. люди выбрасывают продукты в мусор после истечения срока годности. ð¡сокращение потребительского образа жизни с ответственным отношением к обращению с мусором Premium векторы"/>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667" y="934460"/>
            <a:ext cx="5675520" cy="5136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736846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60878</TotalTime>
  <Words>1020</Words>
  <Application>Microsoft Office PowerPoint</Application>
  <PresentationFormat>Widescreen</PresentationFormat>
  <Paragraphs>99</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 Narrow</vt:lpstr>
      <vt:lpstr>Calibri</vt:lpstr>
      <vt:lpstr>Segoe UI</vt:lpstr>
      <vt:lpstr>Times New Roman</vt:lpstr>
      <vt:lpstr>Тема Office</vt:lpstr>
      <vt:lpstr>Solutions to the problem of plastic pollution</vt:lpstr>
      <vt:lpstr>PowerPoint Presentation</vt:lpstr>
      <vt:lpstr>Regulation of production</vt:lpstr>
      <vt:lpstr>PowerPoint Presentation</vt:lpstr>
      <vt:lpstr>Reduce plastic consumption</vt:lpstr>
      <vt:lpstr>PowerPoint Presentation</vt:lpstr>
      <vt:lpstr>PowerPoint Presentation</vt:lpstr>
      <vt:lpstr>PowerPoint Presentation</vt:lpstr>
      <vt:lpstr>PowerPoint Presentation</vt:lpstr>
      <vt:lpstr>PowerPoint Presentation</vt:lpstr>
      <vt:lpstr>PowerPoint Presentation</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АО «Государственная страховая корпорация по страхованию экспортных кредитов и инвестиций»</dc:title>
  <dc:creator>djumadilov</dc:creator>
  <cp:lastModifiedBy>Rakhym Konusbayev</cp:lastModifiedBy>
  <cp:revision>4869</cp:revision>
  <cp:lastPrinted>2019-04-10T11:45:48Z</cp:lastPrinted>
  <dcterms:created xsi:type="dcterms:W3CDTF">2010-07-12T11:15:59Z</dcterms:created>
  <dcterms:modified xsi:type="dcterms:W3CDTF">2022-04-28T07:46:54Z</dcterms:modified>
</cp:coreProperties>
</file>