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0.3-->
<p:presentation xmlns:r="http://schemas.openxmlformats.org/officeDocument/2006/relationships" xmlns:a="http://schemas.openxmlformats.org/drawingml/2006/main" xmlns:p="http://schemas.openxmlformats.org/presentationml/2006/main" showSpecialPlsOnTitleSld="0" saveSubsetFonts="1" bookmarkIdSeed="2">
  <p:sldMasterIdLst>
    <p:sldMasterId id="2147483648" r:id="rId2"/>
  </p:sldMasterIdLst>
  <p:notesMasterIdLst>
    <p:notesMasterId r:id="rId3"/>
  </p:notesMasterIdLst>
  <p:handoutMasterIdLst>
    <p:handoutMasterId r:id="rId4"/>
  </p:handoutMasterIdLst>
  <p:sldIdLst>
    <p:sldId id="498" r:id="rId5"/>
    <p:sldId id="497" r:id="rId6"/>
    <p:sldId id="487" r:id="rId7"/>
    <p:sldId id="499" r:id="rId8"/>
    <p:sldId id="476" r:id="rId9"/>
    <p:sldId id="500" r:id="rId10"/>
    <p:sldId id="501" r:id="rId11"/>
    <p:sldId id="502" r:id="rId12"/>
    <p:sldId id="503" r:id="rId13"/>
    <p:sldId id="504" r:id="rId14"/>
    <p:sldId id="507" r:id="rId15"/>
  </p:sldIdLst>
  <p:sldSz cx="12192000" cy="6858000"/>
  <p:notesSz cx="6797675" cy="9928225"/>
  <p:custDataLst>
    <p:tags r:id="rId16"/>
  </p:custDataLst>
  <p:defaultTextStyle>
    <a:defPPr>
      <a:defRPr lang="ru-RU"/>
    </a:defPPr>
    <a:lvl1pPr algn="l" rtl="0" fontAlgn="base">
      <a:spcBef>
        <a:spcPct val="0"/>
      </a:spcBef>
      <a:spcAft>
        <a:spcPct val="0"/>
      </a:spcAft>
      <a:defRPr kern="1200">
        <a:solidFill>
          <a:schemeClr val="tx1"/>
        </a:solidFill>
        <a:latin typeface="Arial"/>
        <a:ea typeface="+mn-ea"/>
        <a:cs typeface="+mn-cs"/>
      </a:defRPr>
    </a:lvl1pPr>
    <a:lvl2pPr marL="457200" algn="l" rtl="0" fontAlgn="base">
      <a:spcBef>
        <a:spcPct val="0"/>
      </a:spcBef>
      <a:spcAft>
        <a:spcPct val="0"/>
      </a:spcAft>
      <a:defRPr kern="1200">
        <a:solidFill>
          <a:schemeClr val="tx1"/>
        </a:solidFill>
        <a:latin typeface="Arial"/>
        <a:ea typeface="+mn-ea"/>
        <a:cs typeface="+mn-cs"/>
      </a:defRPr>
    </a:lvl2pPr>
    <a:lvl3pPr marL="914400" algn="l" rtl="0" fontAlgn="base">
      <a:spcBef>
        <a:spcPct val="0"/>
      </a:spcBef>
      <a:spcAft>
        <a:spcPct val="0"/>
      </a:spcAft>
      <a:defRPr kern="1200">
        <a:solidFill>
          <a:schemeClr val="tx1"/>
        </a:solidFill>
        <a:latin typeface="Arial"/>
        <a:ea typeface="+mn-ea"/>
        <a:cs typeface="+mn-cs"/>
      </a:defRPr>
    </a:lvl3pPr>
    <a:lvl4pPr marL="1371600" algn="l" rtl="0" fontAlgn="base">
      <a:spcBef>
        <a:spcPct val="0"/>
      </a:spcBef>
      <a:spcAft>
        <a:spcPct val="0"/>
      </a:spcAft>
      <a:defRPr kern="1200">
        <a:solidFill>
          <a:schemeClr val="tx1"/>
        </a:solidFill>
        <a:latin typeface="Arial"/>
        <a:ea typeface="+mn-ea"/>
        <a:cs typeface="+mn-cs"/>
      </a:defRPr>
    </a:lvl4pPr>
    <a:lvl5pPr marL="1828800" algn="l" rtl="0" fontAlgn="base">
      <a:spcBef>
        <a:spcPct val="0"/>
      </a:spcBef>
      <a:spcAft>
        <a:spcPct val="0"/>
      </a:spcAft>
      <a:defRPr kern="1200">
        <a:solidFill>
          <a:schemeClr val="tx1"/>
        </a:solidFill>
        <a:latin typeface="Arial"/>
        <a:ea typeface="+mn-ea"/>
        <a:cs typeface="+mn-cs"/>
      </a:defRPr>
    </a:lvl5pPr>
    <a:lvl6pPr marL="2286000" algn="l" defTabSz="914400" rtl="0" eaLnBrk="1" latinLnBrk="0" hangingPunct="1">
      <a:defRPr kern="1200">
        <a:solidFill>
          <a:schemeClr val="tx1"/>
        </a:solidFill>
        <a:latin typeface="Arial"/>
        <a:ea typeface="+mn-ea"/>
        <a:cs typeface="+mn-cs"/>
      </a:defRPr>
    </a:lvl6pPr>
    <a:lvl7pPr marL="2743200" algn="l" defTabSz="914400" rtl="0" eaLnBrk="1" latinLnBrk="0" hangingPunct="1">
      <a:defRPr kern="1200">
        <a:solidFill>
          <a:schemeClr val="tx1"/>
        </a:solidFill>
        <a:latin typeface="Arial"/>
        <a:ea typeface="+mn-ea"/>
        <a:cs typeface="+mn-cs"/>
      </a:defRPr>
    </a:lvl7pPr>
    <a:lvl8pPr marL="3200400" algn="l" defTabSz="914400" rtl="0" eaLnBrk="1" latinLnBrk="0" hangingPunct="1">
      <a:defRPr kern="1200">
        <a:solidFill>
          <a:schemeClr val="tx1"/>
        </a:solidFill>
        <a:latin typeface="Arial"/>
        <a:ea typeface="+mn-ea"/>
        <a:cs typeface="+mn-cs"/>
      </a:defRPr>
    </a:lvl8pPr>
    <a:lvl9pPr marL="3657600" algn="l" defTabSz="914400" rtl="0" eaLnBrk="1" latinLnBrk="0" hangingPunct="1">
      <a:defRPr kern="1200">
        <a:solidFill>
          <a:schemeClr val="tx1"/>
        </a:solidFill>
        <a:latin typeface="Arial"/>
        <a:ea typeface="+mn-ea"/>
        <a:cs typeface="+mn-cs"/>
      </a:defRPr>
    </a:lvl9pPr>
  </p:defaultTextStyle>
  <p:extLst>
    <p:ext uri="{521415D9-36F7-43E2-AB2F-B90AF26B5E84}">
      <p14:sectionLst xmlns:p14="http://schemas.microsoft.com/office/powerpoint/2010/main">
        <p14:section name="Раздел по умолчанию" id="{B4DD3521-97EC-4B95-BF15-AA3F838C11B0}">
          <p14:sldIdLst>
            <p14:sldId id="498"/>
            <p14:sldId id="497"/>
            <p14:sldId id="487"/>
            <p14:sldId id="499"/>
          </p14:sldIdLst>
        </p14:section>
        <p14:section name="Раздел без заголовка" id="{AEB801ED-C694-4E38-A4D7-4A8197241FAB}">
          <p14:sldIdLst>
            <p14:sldId id="476"/>
            <p14:sldId id="500"/>
            <p14:sldId id="501"/>
            <p14:sldId id="502"/>
            <p14:sldId id="503"/>
            <p14:sldId id="504"/>
            <p14:sldId id="50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p="http://schemas.openxmlformats.org/presentationml/2006/main">
  <p:cmAuthor id="1" name="Асель Тлегенова" initials="АТ" lastIdx="0" clrIdx="0">
    <p:extLst>
      <p:ext uri="{19B8F6BF-5375-455C-9EA6-DF929625EA0E}">
        <p15:presenceInfo xmlns:p15="http://schemas.microsoft.com/office/powerpoint/2012/main" userId="S-1-5-21-1570913727-297056307-3963224220-13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99CC"/>
    <a:srgbClr val="FF9900"/>
    <a:srgbClr val="33CC33"/>
    <a:srgbClr val="F4860C"/>
    <a:srgbClr val="339AC1"/>
    <a:srgbClr val="0069A8"/>
    <a:srgbClr val="DDF6FF"/>
    <a:srgbClr val="C1D7DF"/>
    <a:srgbClr val="F0F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1" autoAdjust="0"/>
    <p:restoredTop sz="94349" autoAdjust="0"/>
  </p:normalViewPr>
  <p:slideViewPr>
    <p:cSldViewPr>
      <p:cViewPr varScale="1">
        <p:scale>
          <a:sx n="86" d="100"/>
          <a:sy n="86" d="100"/>
        </p:scale>
        <p:origin x="498" y="6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tags" Target="tags/tag1.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heme" Target="theme/theme1.xml" /><Relationship Id="rId2" Type="http://schemas.openxmlformats.org/officeDocument/2006/relationships/slideMaster" Target="slideMasters/slideMaster1.xml" /><Relationship Id="rId20" Type="http://schemas.openxmlformats.org/officeDocument/2006/relationships/tableStyles" Target="tableStyles.xml" /><Relationship Id="rId3" Type="http://schemas.openxmlformats.org/officeDocument/2006/relationships/notesMaster" Target="notesMasters/notesMaster1.xml" /><Relationship Id="rId4" Type="http://schemas.openxmlformats.org/officeDocument/2006/relationships/handoutMaster" Target="handoutMasters/handout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Верхний колонтитул 1"/>
          <p:cNvSpPr>
            <a:spLocks noGrp="1"/>
          </p:cNvSpPr>
          <p:nvPr>
            <p:ph type="hdr" sz="quarter"/>
          </p:nvPr>
        </p:nvSpPr>
        <p:spPr>
          <a:xfrm>
            <a:off x="1" y="1"/>
            <a:ext cx="2945244" cy="495729"/>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50879" y="1"/>
            <a:ext cx="2945244" cy="495729"/>
          </a:xfrm>
          <a:prstGeom prst="rect">
            <a:avLst/>
          </a:prstGeom>
        </p:spPr>
        <p:txBody>
          <a:bodyPr vert="horz" lIns="91440" tIns="45720" rIns="91440" bIns="45720" rtlCol="0"/>
          <a:lstStyle>
            <a:lvl1pPr algn="r">
              <a:defRPr sz="1200"/>
            </a:lvl1pPr>
          </a:lstStyle>
          <a:p>
            <a:fld id="{E1BA5D91-E67B-4534-9F05-E36D25B51AF5}" type="datetimeFigureOut">
              <a:rPr lang="ru-RU" smtClean="0"/>
              <a:t>27.04.2022</a:t>
            </a:fld>
            <a:endParaRPr lang="ru-RU"/>
          </a:p>
        </p:txBody>
      </p:sp>
      <p:sp>
        <p:nvSpPr>
          <p:cNvPr id="4" name="Нижний колонтитул 3"/>
          <p:cNvSpPr>
            <a:spLocks noGrp="1"/>
          </p:cNvSpPr>
          <p:nvPr>
            <p:ph type="ftr" sz="quarter" idx="2"/>
          </p:nvPr>
        </p:nvSpPr>
        <p:spPr>
          <a:xfrm>
            <a:off x="1" y="9430791"/>
            <a:ext cx="2945244" cy="495729"/>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50879" y="9430791"/>
            <a:ext cx="2945244" cy="495729"/>
          </a:xfrm>
          <a:prstGeom prst="rect">
            <a:avLst/>
          </a:prstGeom>
        </p:spPr>
        <p:txBody>
          <a:bodyPr vert="horz" lIns="91440" tIns="45720" rIns="91440" bIns="45720" rtlCol="0" anchor="b"/>
          <a:lstStyle>
            <a:lvl1pPr algn="r">
              <a:defRPr sz="1200"/>
            </a:lvl1pPr>
          </a:lstStyle>
          <a:p>
            <a:fld id="{34DFF09F-5E37-44E3-835A-A0B38B92CD26}" type="slidenum">
              <a:rPr lang="ru-RU" smtClean="0"/>
              <a:t>‹#›</a:t>
            </a:fld>
            <a:endParaRPr lang="ru-RU"/>
          </a:p>
        </p:txBody>
      </p:sp>
    </p:spTree>
    <p:extLst>
      <p:ext uri="{BB962C8B-B14F-4D97-AF65-F5344CB8AC3E}">
        <p14:creationId xmlns:p14="http://schemas.microsoft.com/office/powerpoint/2010/main" val="3130026883"/>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Верхний колонтитул 1"/>
          <p:cNvSpPr>
            <a:spLocks noGrp="1"/>
          </p:cNvSpPr>
          <p:nvPr>
            <p:ph type="hdr" sz="quarter"/>
          </p:nvPr>
        </p:nvSpPr>
        <p:spPr>
          <a:xfrm>
            <a:off x="4" y="2"/>
            <a:ext cx="2945875" cy="496808"/>
          </a:xfrm>
          <a:prstGeom prst="rect">
            <a:avLst/>
          </a:prstGeom>
        </p:spPr>
        <p:txBody>
          <a:bodyPr vert="horz" lIns="92702" tIns="46351" rIns="92702" bIns="46351" rtlCol="0"/>
          <a:lstStyle>
            <a:lvl1pPr algn="l" fontAlgn="auto">
              <a:spcBef>
                <a:spcPct val="0"/>
              </a:spcBef>
              <a:spcAft>
                <a:spcPct val="0"/>
              </a:spcAft>
              <a:defRPr sz="1200">
                <a:latin typeface="+mn-lt"/>
              </a:defRPr>
            </a:lvl1pPr>
          </a:lstStyle>
          <a:p>
            <a:pPr>
              <a:defRPr/>
            </a:pPr>
            <a:endParaRPr lang="ru-RU"/>
          </a:p>
        </p:txBody>
      </p:sp>
      <p:sp>
        <p:nvSpPr>
          <p:cNvPr id="3" name="Дата 2"/>
          <p:cNvSpPr>
            <a:spLocks noGrp="1"/>
          </p:cNvSpPr>
          <p:nvPr>
            <p:ph type="dt" idx="1"/>
          </p:nvPr>
        </p:nvSpPr>
        <p:spPr>
          <a:xfrm>
            <a:off x="3850184" y="2"/>
            <a:ext cx="2945875" cy="496808"/>
          </a:xfrm>
          <a:prstGeom prst="rect">
            <a:avLst/>
          </a:prstGeom>
        </p:spPr>
        <p:txBody>
          <a:bodyPr vert="horz" lIns="92702" tIns="46351" rIns="92702" bIns="46351" rtlCol="0"/>
          <a:lstStyle>
            <a:lvl1pPr algn="r" fontAlgn="auto">
              <a:spcBef>
                <a:spcPct val="0"/>
              </a:spcBef>
              <a:spcAft>
                <a:spcPct val="0"/>
              </a:spcAft>
              <a:defRPr sz="1200" smtClean="0">
                <a:latin typeface="+mn-lt"/>
              </a:defRPr>
            </a:lvl1pPr>
          </a:lstStyle>
          <a:p>
            <a:pPr>
              <a:defRPr/>
            </a:pPr>
            <a:fld id="{063E99AB-38FA-4CCC-AC38-2478B2F75C98}" type="datetimeFigureOut">
              <a:rPr lang="ru-RU"/>
              <a:pPr>
                <a:defRPr/>
              </a:pPr>
              <a:t>27.04.2022</a:t>
            </a:fld>
            <a:endParaRPr lang="ru-RU"/>
          </a:p>
        </p:txBody>
      </p:sp>
      <p:sp>
        <p:nvSpPr>
          <p:cNvPr id="4" name="Образ слайда 3"/>
          <p:cNvSpPr>
            <a:spLocks noGrp="1" noRot="1" noChangeAspect="1"/>
          </p:cNvSpPr>
          <p:nvPr>
            <p:ph type="sldImg" idx="2"/>
          </p:nvPr>
        </p:nvSpPr>
        <p:spPr>
          <a:xfrm>
            <a:off x="85725" y="742950"/>
            <a:ext cx="6626225" cy="3727450"/>
          </a:xfrm>
          <a:prstGeom prst="rect">
            <a:avLst/>
          </a:prstGeom>
          <a:noFill/>
          <a:ln w="12700">
            <a:solidFill>
              <a:prstClr val="black"/>
            </a:solidFill>
          </a:ln>
        </p:spPr>
      </p:sp>
      <p:sp>
        <p:nvSpPr>
          <p:cNvPr id="5" name="Заметки 4"/>
          <p:cNvSpPr>
            <a:spLocks noGrp="1"/>
          </p:cNvSpPr>
          <p:nvPr>
            <p:ph type="body" sz="quarter" idx="3"/>
          </p:nvPr>
        </p:nvSpPr>
        <p:spPr>
          <a:xfrm>
            <a:off x="679445" y="4715713"/>
            <a:ext cx="5438788" cy="4468098"/>
          </a:xfrm>
          <a:prstGeom prst="rect">
            <a:avLst/>
          </a:prstGeom>
        </p:spPr>
        <p:txBody>
          <a:bodyPr vert="horz" lIns="92702" tIns="46351" rIns="92702" bIns="46351"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4" y="9429834"/>
            <a:ext cx="2945875" cy="496808"/>
          </a:xfrm>
          <a:prstGeom prst="rect">
            <a:avLst/>
          </a:prstGeom>
        </p:spPr>
        <p:txBody>
          <a:bodyPr vert="horz" lIns="92702" tIns="46351" rIns="92702" bIns="46351" rtlCol="0" anchor="b"/>
          <a:lstStyle>
            <a:lvl1pPr algn="l" fontAlgn="auto">
              <a:spcBef>
                <a:spcPct val="0"/>
              </a:spcBef>
              <a:spcAft>
                <a:spcPct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50184" y="9429834"/>
            <a:ext cx="2945875" cy="496808"/>
          </a:xfrm>
          <a:prstGeom prst="rect">
            <a:avLst/>
          </a:prstGeom>
        </p:spPr>
        <p:txBody>
          <a:bodyPr vert="horz" lIns="92702" tIns="46351" rIns="92702" bIns="46351" rtlCol="0" anchor="b"/>
          <a:lstStyle>
            <a:lvl1pPr algn="r" fontAlgn="auto">
              <a:spcBef>
                <a:spcPct val="0"/>
              </a:spcBef>
              <a:spcAft>
                <a:spcPct val="0"/>
              </a:spcAft>
              <a:defRPr sz="1200" smtClean="0">
                <a:latin typeface="+mn-lt"/>
              </a:defRPr>
            </a:lvl1pPr>
          </a:lstStyle>
          <a:p>
            <a:pPr>
              <a:defRPr/>
            </a:pPr>
            <a:fld id="{6B81170B-519A-48FA-8879-979EF757378A}" type="slidenum">
              <a:rPr lang="ru-RU"/>
              <a:pPr>
                <a:defRPr/>
              </a:pPr>
              <a:t>‹#›</a:t>
            </a:fld>
            <a:endParaRPr lang="ru-RU"/>
          </a:p>
        </p:txBody>
      </p:sp>
    </p:spTree>
    <p:extLst>
      <p:ext uri="{BB962C8B-B14F-4D97-AF65-F5344CB8AC3E}">
        <p14:creationId xmlns:p14="http://schemas.microsoft.com/office/powerpoint/2010/main" val="26622150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1</a:t>
            </a:fld>
            <a:endParaRPr lang="ru-RU">
              <a:solidFill>
                <a:prstClr val="black"/>
              </a:solidFill>
            </a:endParaRPr>
          </a:p>
        </p:txBody>
      </p:sp>
    </p:spTree>
    <p:extLst>
      <p:ext uri="{BB962C8B-B14F-4D97-AF65-F5344CB8AC3E}">
        <p14:creationId xmlns:p14="http://schemas.microsoft.com/office/powerpoint/2010/main" val="490324500"/>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10</a:t>
            </a:fld>
            <a:endParaRPr lang="ru-RU">
              <a:solidFill>
                <a:prstClr val="black"/>
              </a:solidFill>
            </a:endParaRPr>
          </a:p>
        </p:txBody>
      </p:sp>
    </p:spTree>
    <p:extLst>
      <p:ext uri="{BB962C8B-B14F-4D97-AF65-F5344CB8AC3E}">
        <p14:creationId xmlns:p14="http://schemas.microsoft.com/office/powerpoint/2010/main" val="2429498196"/>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11</a:t>
            </a:fld>
            <a:endParaRPr lang="ru-RU">
              <a:solidFill>
                <a:prstClr val="black"/>
              </a:solidFill>
            </a:endParaRPr>
          </a:p>
        </p:txBody>
      </p:sp>
    </p:spTree>
    <p:extLst>
      <p:ext uri="{BB962C8B-B14F-4D97-AF65-F5344CB8AC3E}">
        <p14:creationId xmlns:p14="http://schemas.microsoft.com/office/powerpoint/2010/main" val="1392788312"/>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2</a:t>
            </a:fld>
            <a:endParaRPr lang="ru-RU">
              <a:solidFill>
                <a:prstClr val="black"/>
              </a:solidFill>
            </a:endParaRPr>
          </a:p>
        </p:txBody>
      </p:sp>
    </p:spTree>
    <p:extLst>
      <p:ext uri="{BB962C8B-B14F-4D97-AF65-F5344CB8AC3E}">
        <p14:creationId xmlns:p14="http://schemas.microsoft.com/office/powerpoint/2010/main" val="1327453934"/>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3</a:t>
            </a:fld>
            <a:endParaRPr lang="ru-RU">
              <a:solidFill>
                <a:prstClr val="black"/>
              </a:solidFill>
            </a:endParaRPr>
          </a:p>
        </p:txBody>
      </p:sp>
    </p:spTree>
    <p:extLst>
      <p:ext uri="{BB962C8B-B14F-4D97-AF65-F5344CB8AC3E}">
        <p14:creationId xmlns:p14="http://schemas.microsoft.com/office/powerpoint/2010/main" val="1279718479"/>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4</a:t>
            </a:fld>
            <a:endParaRPr lang="ru-RU">
              <a:solidFill>
                <a:prstClr val="black"/>
              </a:solidFill>
            </a:endParaRPr>
          </a:p>
        </p:txBody>
      </p:sp>
    </p:spTree>
    <p:extLst>
      <p:ext uri="{BB962C8B-B14F-4D97-AF65-F5344CB8AC3E}">
        <p14:creationId xmlns:p14="http://schemas.microsoft.com/office/powerpoint/2010/main" val="1931161389"/>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5</a:t>
            </a:fld>
            <a:endParaRPr lang="ru-RU">
              <a:solidFill>
                <a:prstClr val="black"/>
              </a:solidFill>
            </a:endParaRPr>
          </a:p>
        </p:txBody>
      </p:sp>
    </p:spTree>
    <p:extLst>
      <p:ext uri="{BB962C8B-B14F-4D97-AF65-F5344CB8AC3E}">
        <p14:creationId xmlns:p14="http://schemas.microsoft.com/office/powerpoint/2010/main" val="2084156911"/>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6</a:t>
            </a:fld>
            <a:endParaRPr lang="ru-RU">
              <a:solidFill>
                <a:prstClr val="black"/>
              </a:solidFill>
            </a:endParaRPr>
          </a:p>
        </p:txBody>
      </p:sp>
    </p:spTree>
    <p:extLst>
      <p:ext uri="{BB962C8B-B14F-4D97-AF65-F5344CB8AC3E}">
        <p14:creationId xmlns:p14="http://schemas.microsoft.com/office/powerpoint/2010/main" val="2243647578"/>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7</a:t>
            </a:fld>
            <a:endParaRPr lang="ru-RU">
              <a:solidFill>
                <a:prstClr val="black"/>
              </a:solidFill>
            </a:endParaRPr>
          </a:p>
        </p:txBody>
      </p:sp>
    </p:spTree>
    <p:extLst>
      <p:ext uri="{BB962C8B-B14F-4D97-AF65-F5344CB8AC3E}">
        <p14:creationId xmlns:p14="http://schemas.microsoft.com/office/powerpoint/2010/main" val="2215875765"/>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8</a:t>
            </a:fld>
            <a:endParaRPr lang="ru-RU">
              <a:solidFill>
                <a:prstClr val="black"/>
              </a:solidFill>
            </a:endParaRPr>
          </a:p>
        </p:txBody>
      </p:sp>
    </p:spTree>
    <p:extLst>
      <p:ext uri="{BB962C8B-B14F-4D97-AF65-F5344CB8AC3E}">
        <p14:creationId xmlns:p14="http://schemas.microsoft.com/office/powerpoint/2010/main" val="1504241925"/>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p:spTree>
      <p:nvGrpSpPr>
        <p:cNvPr id="1" name=""/>
        <p:cNvGrpSpPr/>
        <p:nvPr/>
      </p:nvGrpSpPr>
      <p:grpSpPr>
        <a:xfrm>
          <a:off x="0" y="0"/>
          <a: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1B4B7E58-E415-494F-BF77-C592E1C38306}" type="slidenum">
              <a:rPr lang="ru-RU" smtClean="0">
                <a:solidFill>
                  <a:prstClr val="black"/>
                </a:solidFill>
              </a:rPr>
              <a:t>9</a:t>
            </a:fld>
            <a:endParaRPr lang="ru-RU">
              <a:solidFill>
                <a:prstClr val="black"/>
              </a:solidFill>
            </a:endParaRPr>
          </a:p>
        </p:txBody>
      </p:sp>
    </p:spTree>
    <p:extLst>
      <p:ext uri="{BB962C8B-B14F-4D97-AF65-F5344CB8AC3E}">
        <p14:creationId xmlns:p14="http://schemas.microsoft.com/office/powerpoint/2010/main" val="3316194284"/>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title" preserve="1">
  <p:cSld name="Титульный слайд">
    <p:spTree>
      <p:nvGrpSpPr>
        <p:cNvPr id="1" name=""/>
        <p:cNvGrpSpPr/>
        <p:nvPr/>
      </p:nvGrpSpPr>
      <p:grpSpPr>
        <a:xfrm>
          <a:off x="0" y="0"/>
          <a: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23524010-93F3-492C-A653-8FD79D4DB335}" type="datetime1">
              <a:rPr lang="ru-RU" smtClean="0"/>
              <a:t>27.04.2022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F88FFF7-3783-44CF-A83B-8ECE257D8609}" type="slidenum">
              <a:rPr lang="ru-RU"/>
              <a:pPr>
                <a:defRPr/>
              </a:pPr>
              <a:t>‹#›</a:t>
            </a:fld>
            <a:endParaRPr lang="ru-RU"/>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vertTx" preserve="1">
  <p:cSld name="Заголовок и вертикальный текс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776A3A4B-B4E4-4A69-9238-0BE041E592F1}" type="datetime1">
              <a:rPr lang="ru-RU" smtClean="0"/>
              <a:t>27.04.2022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EB738CC-C7AB-4021-BCE0-4A7A3CEDF90D}" type="slidenum">
              <a:rPr lang="ru-RU"/>
              <a:pPr>
                <a:defRPr/>
              </a:pPr>
              <a:t>‹#›</a:t>
            </a:fld>
            <a:endParaRPr lang="ru-RU"/>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vertTitleAndTx" preserve="1">
  <p:cSld name="Вертикальный заголовок и текст">
    <p:spTree>
      <p:nvGrpSpPr>
        <p:cNvPr id="1" name=""/>
        <p:cNvGrpSpPr/>
        <p:nvPr/>
      </p:nvGrpSpPr>
      <p:grpSpPr>
        <a:xfrm>
          <a:off x="0" y="0"/>
          <a: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DFE85AD1-342F-43A2-A286-BAE89C85FCF4}" type="datetime1">
              <a:rPr lang="ru-RU" smtClean="0"/>
              <a:t>27.04.2022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57D4120-FBF9-40C5-BDA3-4E755A0214BB}" type="slidenum">
              <a:rPr lang="ru-RU"/>
              <a:pPr>
                <a:defRPr/>
              </a:pPr>
              <a:t>‹#›</a:t>
            </a:fld>
            <a:endParaRPr lang="ru-RU"/>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obj" preserve="1">
  <p:cSld name="Заголовок и объек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0F98A324-7ED3-4348-A7A4-8AE8DC42C3BD}" type="datetime1">
              <a:rPr lang="ru-RU" smtClean="0"/>
              <a:t>27.04.2022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68049E3-C10F-4A72-961F-9B5B0D9CEC49}" type="slidenum">
              <a:rPr lang="ru-RU"/>
              <a:pPr>
                <a:defRPr/>
              </a:pPr>
              <a:t>‹#›</a:t>
            </a:fld>
            <a:endParaRPr lang="ru-RU"/>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secHead" preserve="1">
  <p:cSld name="Заголовок раздела">
    <p:spTree>
      <p:nvGrpSpPr>
        <p:cNvPr id="1" name=""/>
        <p:cNvGrpSpPr/>
        <p:nvPr/>
      </p:nvGrpSpPr>
      <p:grpSpPr>
        <a:xfrm>
          <a:off x="0" y="0"/>
          <a: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E4EAE679-D667-4F18-A270-62A74D4F0FA1}" type="datetime1">
              <a:rPr lang="ru-RU" smtClean="0"/>
              <a:t>27.04.2022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F08A457-3D9A-4053-8BB8-C7F27E1C3733}" type="slidenum">
              <a:rPr lang="ru-RU"/>
              <a:pPr>
                <a:defRPr/>
              </a:pPr>
              <a:t>‹#›</a:t>
            </a:fld>
            <a:endParaRPr lang="ru-RU"/>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twoObj" preserve="1">
  <p:cSld name="Два объекта">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51B7C2A6-182D-4722-93AF-C74829C4CF2A}" type="datetime1">
              <a:rPr lang="ru-RU" smtClean="0"/>
              <a:t>27.04.2022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2486DF2-2F37-4973-93AF-BA636EC0B3DE}" type="slidenum">
              <a:rPr lang="ru-RU"/>
              <a:pPr>
                <a:defRPr/>
              </a:pPr>
              <a:t>‹#›</a:t>
            </a:fld>
            <a:endParaRPr lang="ru-RU"/>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twoTxTwoObj" preserve="1">
  <p:cSld name="Сравнение">
    <p:spTree>
      <p:nvGrpSpPr>
        <p:cNvPr id="1" name=""/>
        <p:cNvGrpSpPr/>
        <p:nvPr/>
      </p:nvGrpSpPr>
      <p:grpSpPr>
        <a:xfrm>
          <a:off x="0" y="0"/>
          <a: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228A63F9-F108-4791-B1A2-B8D74E8C87C4}" type="datetime1">
              <a:rPr lang="ru-RU" smtClean="0"/>
              <a:t>27.04.2022</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4EF3B202-A88F-42CC-8590-A518E50E4563}" type="slidenum">
              <a:rPr lang="ru-RU"/>
              <a:pPr>
                <a:defRPr/>
              </a:pPr>
              <a:t>‹#›</a:t>
            </a:fld>
            <a:endParaRPr lang="ru-RU"/>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titleOnly" preserve="1">
  <p:cSld name="Только заголовок">
    <p:spTree>
      <p:nvGrpSpPr>
        <p:cNvPr id="1" name=""/>
        <p:cNvGrpSpPr/>
        <p:nvPr/>
      </p:nvGrpSpPr>
      <p:grpSpPr>
        <a:xfrm>
          <a:off x="0" y="0"/>
          <a:ext cx="0" cy="0"/>
        </a:xfrm>
      </p:grpSpPr>
      <p:sp>
        <p:nvSpPr>
          <p:cNvPr id="2" name="Заголовок 1"/>
          <p:cNvSpPr>
            <a:spLocks noGrp="1"/>
          </p:cNvSpPr>
          <p:nvPr>
            <p:ph type="title"/>
          </p:nvPr>
        </p:nvSpPr>
        <p:spPr>
          <a:xfrm>
            <a:off x="0" y="0"/>
            <a:ext cx="7239008" cy="571480"/>
          </a:xfrm>
        </p:spPr>
        <p:txBody>
          <a:bodyPr/>
          <a:lstStyle>
            <a:lvl1pPr algn="l">
              <a:defRPr sz="2500"/>
            </a:lvl1pPr>
          </a:lstStyle>
          <a:p>
            <a:r>
              <a:rPr lang="ru-RU"/>
              <a:t>Образец заголовка</a:t>
            </a:r>
          </a:p>
        </p:txBody>
      </p:sp>
      <p:pic>
        <p:nvPicPr>
          <p:cNvPr id="7" name="Picture 13"/>
          <p:cNvPicPr>
            <a:picLocks noChangeAspect="1" noChangeArrowheads="1"/>
          </p:cNvPicPr>
          <p:nvPr userDrawn="1"/>
        </p:nvPicPr>
        <p:blipFill>
          <a:blip r:embed="rId1"/>
          <a:stretch>
            <a:fillRect/>
          </a:stretch>
        </p:blipFill>
        <p:spPr bwMode="auto">
          <a:xfrm flipV="1">
            <a:off x="0" y="6429396"/>
            <a:ext cx="12192000" cy="89198"/>
          </a:xfrm>
          <a:prstGeom prst="rect">
            <a:avLst/>
          </a:prstGeom>
          <a:noFill/>
          <a:ln w="9525">
            <a:noFill/>
            <a:miter lim="800000"/>
          </a:ln>
          <a:effectLst/>
        </p:spPr>
      </p:pic>
      <p:pic>
        <p:nvPicPr>
          <p:cNvPr id="8" name="Picture 13"/>
          <p:cNvPicPr>
            <a:picLocks noChangeAspect="1" noChangeArrowheads="1"/>
          </p:cNvPicPr>
          <p:nvPr userDrawn="1"/>
        </p:nvPicPr>
        <p:blipFill>
          <a:blip r:embed="rId1"/>
          <a:stretch>
            <a:fillRect/>
          </a:stretch>
        </p:blipFill>
        <p:spPr bwMode="auto">
          <a:xfrm flipV="1">
            <a:off x="0" y="571480"/>
            <a:ext cx="12192000" cy="89198"/>
          </a:xfrm>
          <a:prstGeom prst="rect">
            <a:avLst/>
          </a:prstGeom>
          <a:noFill/>
          <a:ln w="9525">
            <a:noFill/>
            <a:miter lim="800000"/>
          </a:ln>
          <a:effectLst/>
        </p:spPr>
      </p:pic>
      <p:pic>
        <p:nvPicPr>
          <p:cNvPr id="3074" name="Picture 2"/>
          <p:cNvPicPr>
            <a:picLocks noChangeAspect="1" noChangeArrowheads="1"/>
          </p:cNvPicPr>
          <p:nvPr userDrawn="1"/>
        </p:nvPicPr>
        <p:blipFill>
          <a:blip r:embed="rId2"/>
          <a:stretch>
            <a:fillRect/>
          </a:stretch>
        </p:blipFill>
        <p:spPr bwMode="auto">
          <a:xfrm>
            <a:off x="10001277" y="79318"/>
            <a:ext cx="1609907" cy="446867"/>
          </a:xfrm>
          <a:prstGeom prst="rect">
            <a:avLst/>
          </a:prstGeom>
          <a:noFill/>
          <a:ln w="9525">
            <a:noFill/>
            <a:miter lim="800000"/>
          </a:ln>
          <a:effectLst/>
        </p:spPr>
      </p:pic>
      <p:sp>
        <p:nvSpPr>
          <p:cNvPr id="18" name="Номер слайда 17"/>
          <p:cNvSpPr>
            <a:spLocks noGrp="1"/>
          </p:cNvSpPr>
          <p:nvPr>
            <p:ph type="sldNum" sz="quarter" idx="11"/>
          </p:nvPr>
        </p:nvSpPr>
        <p:spPr>
          <a:xfrm>
            <a:off x="9048771" y="6492876"/>
            <a:ext cx="2844800" cy="365125"/>
          </a:xfrm>
        </p:spPr>
        <p:txBody>
          <a:bodyPr/>
          <a:lstStyle/>
          <a:p>
            <a:pPr>
              <a:defRPr/>
            </a:pPr>
            <a:fld id="{F85DCC0A-AC20-42A0-BDA4-7DEA7665E5AA}" type="slidenum">
              <a:rPr lang="ru-RU" smtClean="0"/>
              <a:pPr>
                <a:defRPr/>
              </a:pPr>
              <a:t>‹#›</a:t>
            </a:fld>
            <a:endParaRPr lang="ru-RU"/>
          </a:p>
        </p:txBody>
      </p:sp>
      <p:sp>
        <p:nvSpPr>
          <p:cNvPr id="19" name="Нижний колонтитул 18"/>
          <p:cNvSpPr>
            <a:spLocks noGrp="1"/>
          </p:cNvSpPr>
          <p:nvPr>
            <p:ph type="ftr" sz="quarter" idx="12"/>
          </p:nvPr>
        </p:nvSpPr>
        <p:spPr>
          <a:xfrm>
            <a:off x="4190987" y="6492876"/>
            <a:ext cx="3860800" cy="365125"/>
          </a:xfrm>
        </p:spPr>
        <p:txBody>
          <a:bodyPr/>
          <a:lstStyle/>
          <a:p>
            <a:pPr>
              <a:defRPr/>
            </a:pPr>
            <a:endParaRPr lang="ru-RU"/>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blank" preserve="1">
  <p:cSld name="Пустой слайд">
    <p:spTree>
      <p:nvGrpSpPr>
        <p:cNvPr id="1" name=""/>
        <p:cNvGrpSpPr/>
        <p:nvPr/>
      </p:nvGrpSpPr>
      <p:grpSpPr>
        <a:xfrm>
          <a:off x="0" y="0"/>
          <a:ext cx="0" cy="0"/>
        </a:xfrm>
      </p:grpSpPr>
      <p:sp>
        <p:nvSpPr>
          <p:cNvPr id="2" name="Дата 3"/>
          <p:cNvSpPr>
            <a:spLocks noGrp="1"/>
          </p:cNvSpPr>
          <p:nvPr>
            <p:ph type="dt" sz="half" idx="10"/>
          </p:nvPr>
        </p:nvSpPr>
        <p:spPr/>
        <p:txBody>
          <a:bodyPr/>
          <a:lstStyle>
            <a:lvl1pPr>
              <a:defRPr/>
            </a:lvl1pPr>
          </a:lstStyle>
          <a:p>
            <a:pPr>
              <a:defRPr/>
            </a:pPr>
            <a:fld id="{8C65F320-F810-4995-8EDF-5CC0343C3EA1}" type="datetime1">
              <a:rPr lang="ru-RU" smtClean="0"/>
              <a:t>27.04.2022</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A1024769-F153-4F0E-B553-1A3116711FDF}" type="slidenum">
              <a:rPr lang="ru-RU"/>
              <a:pPr>
                <a:defRPr/>
              </a:pPr>
              <a:t>‹#›</a:t>
            </a:fld>
            <a:endParaRPr lang="ru-RU"/>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objTx" preserve="1">
  <p:cSld name="Объект с подписью">
    <p:spTree>
      <p:nvGrpSpPr>
        <p:cNvPr id="1" name=""/>
        <p:cNvGrpSpPr/>
        <p:nvPr/>
      </p:nvGrpSpPr>
      <p:grpSpPr>
        <a:xfrm>
          <a:off x="0" y="0"/>
          <a: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AA63AEF4-4E32-4ABF-A107-3B2860150F2A}" type="datetime1">
              <a:rPr lang="ru-RU" smtClean="0"/>
              <a:t>27.04.2022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ABF6F7F-F880-4E20-9B01-C32B016325EB}" type="slidenum">
              <a:rPr lang="ru-RU"/>
              <a:pPr>
                <a:defRPr/>
              </a:pPr>
              <a:t>‹#›</a:t>
            </a:fld>
            <a:endParaRPr lang="ru-RU"/>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type="picTx" preserve="1">
  <p:cSld name="Рисунок с подписью">
    <p:spTree>
      <p:nvGrpSpPr>
        <p:cNvPr id="1" name=""/>
        <p:cNvGrpSpPr/>
        <p:nvPr/>
      </p:nvGrpSpPr>
      <p:grpSpPr>
        <a:xfrm>
          <a:off x="0" y="0"/>
          <a: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ECC73EF0-60F6-4CE5-8B67-9B8CCD583483}" type="datetime1">
              <a:rPr lang="ru-RU" smtClean="0"/>
              <a:t>27.04.2022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42764C0-15DE-496C-9234-7456AC061DB6}" type="slidenum">
              <a:rPr lang="ru-RU"/>
              <a:pPr>
                <a:defRPr/>
              </a:pPr>
              <a:t>‹#›</a:t>
            </a:fld>
            <a:endParaRPr lang="ru-RU"/>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1026" name="Заголовок 1"/>
          <p:cNvSpPr>
            <a:spLocks noGrp="1"/>
          </p:cNvSpPr>
          <p:nvPr>
            <p:ph type="title"/>
          </p:nvPr>
        </p:nvSpPr>
        <p:spPr bwMode="auto">
          <a:xfrm>
            <a:off x="609600" y="274638"/>
            <a:ext cx="10972800" cy="11430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027" name="Текст 2"/>
          <p:cNvSpPr>
            <a:spLocks noGrp="1"/>
          </p:cNvSpPr>
          <p:nvPr>
            <p:ph type="body" idx="1"/>
          </p:nvPr>
        </p:nvSpPr>
        <p:spPr bwMode="auto">
          <a:xfrm>
            <a:off x="609600" y="1600201"/>
            <a:ext cx="10972800" cy="4525963"/>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ct val="0"/>
              </a:spcBef>
              <a:spcAft>
                <a:spcPct val="0"/>
              </a:spcAft>
              <a:defRPr sz="1200" smtClean="0">
                <a:solidFill>
                  <a:schemeClr val="tx1">
                    <a:tint val="75000"/>
                  </a:schemeClr>
                </a:solidFill>
                <a:latin typeface="+mn-lt"/>
              </a:defRPr>
            </a:lvl1pPr>
          </a:lstStyle>
          <a:p>
            <a:pPr>
              <a:defRPr/>
            </a:pPr>
            <a:fld id="{5C2342FB-1676-4378-B63F-9EC457F39F74}" type="datetime1">
              <a:rPr lang="ru-RU" smtClean="0"/>
              <a:t>27.04.2022</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ct val="0"/>
              </a:spcBef>
              <a:spcAft>
                <a:spcPct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ct val="0"/>
              </a:spcBef>
              <a:spcAft>
                <a:spcPct val="0"/>
              </a:spcAft>
              <a:defRPr sz="1200" smtClean="0">
                <a:solidFill>
                  <a:schemeClr val="tx1">
                    <a:tint val="75000"/>
                  </a:schemeClr>
                </a:solidFill>
                <a:latin typeface="+mn-lt"/>
              </a:defRPr>
            </a:lvl1pPr>
          </a:lstStyle>
          <a:p>
            <a:pPr>
              <a:defRPr/>
            </a:pPr>
            <a:fld id="{F85DCC0A-AC20-42A0-BDA4-7DEA7665E5AA}"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 Id="rId3" Type="http://schemas.openxmlformats.org/officeDocument/2006/relationships/image" Target="../media/image3.png" /><Relationship Id="rId4" Type="http://schemas.openxmlformats.org/officeDocument/2006/relationships/image" Target="../media/image4.jpe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image" Target="../media/image3.png" /><Relationship Id="rId4" Type="http://schemas.openxmlformats.org/officeDocument/2006/relationships/image" Target="../media/image12.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openxmlformats.org/officeDocument/2006/relationships/image" Target="../media/image3.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 Id="rId3" Type="http://schemas.openxmlformats.org/officeDocument/2006/relationships/image" Target="../media/image3.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image" Target="../media/image3.png" /><Relationship Id="rId4" Type="http://schemas.openxmlformats.org/officeDocument/2006/relationships/image" Target="../media/image5.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 Id="rId3" Type="http://schemas.openxmlformats.org/officeDocument/2006/relationships/image" Target="../media/image3.png" /><Relationship Id="rId4" Type="http://schemas.openxmlformats.org/officeDocument/2006/relationships/image" Target="../media/image6.jpe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5.xml" /><Relationship Id="rId3" Type="http://schemas.openxmlformats.org/officeDocument/2006/relationships/image" Target="../media/image3.png" /><Relationship Id="rId4" Type="http://schemas.openxmlformats.org/officeDocument/2006/relationships/image" Target="../media/image7.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6.xml" /><Relationship Id="rId3" Type="http://schemas.openxmlformats.org/officeDocument/2006/relationships/image" Target="../media/image3.png" /><Relationship Id="rId4" Type="http://schemas.openxmlformats.org/officeDocument/2006/relationships/image" Target="../media/image8.jpe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7.xml" /><Relationship Id="rId3" Type="http://schemas.openxmlformats.org/officeDocument/2006/relationships/image" Target="../media/image3.png" /><Relationship Id="rId4" Type="http://schemas.openxmlformats.org/officeDocument/2006/relationships/image" Target="../media/image9.jpe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openxmlformats.org/officeDocument/2006/relationships/image" Target="../media/image3.png" /><Relationship Id="rId4" Type="http://schemas.openxmlformats.org/officeDocument/2006/relationships/image" Target="../media/image10.jpe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9.xml" /><Relationship Id="rId3" Type="http://schemas.openxmlformats.org/officeDocument/2006/relationships/image" Target="../media/image3.png" /><Relationship Id="rId4" Type="http://schemas.openxmlformats.org/officeDocument/2006/relationships/image" Target="../media/image11.jpe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862749" y="6492875"/>
            <a:ext cx="329251" cy="365125"/>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1</a:t>
            </a:r>
            <a:endParaRPr lang="ru-RU" sz="1333">
              <a:solidFill>
                <a:schemeClr val="tx1">
                  <a:tint val="75000"/>
                </a:schemeClr>
              </a:solidFill>
              <a:latin typeface="Arial Narrow" panose="020b0606020202030204" pitchFamily="34" charset="0"/>
            </a:endParaRPr>
          </a:p>
        </p:txBody>
      </p:sp>
      <p:sp>
        <p:nvSpPr>
          <p:cNvPr id="31" name="Заголовок 1"/>
          <p:cNvSpPr>
            <a:spLocks noGrp="1"/>
          </p:cNvSpPr>
          <p:nvPr>
            <p:ph type="title"/>
          </p:nvPr>
        </p:nvSpPr>
        <p:spPr>
          <a:xfrm>
            <a:off x="284256" y="89853"/>
            <a:ext cx="10704511" cy="626729"/>
          </a:xfrm>
        </p:spPr>
        <p:txBody>
          <a:bodyPr>
            <a:noAutofit/>
          </a:bodyPr>
          <a:lstStyle/>
          <a:p>
            <a:pPr algn="l" rtl="0"/>
            <a:r>
              <a:rPr lang="kk" sz="2400" b="1" i="0" u="none" strike="noStrike">
                <a:solidFill>
                  <a:srgbClr val="254061"/>
                </a:solidFill>
                <a:highlight>
                  <a:srgbClr val="000000">
                    <a:alpha val="0"/>
                  </a:srgbClr>
                </a:highlight>
                <a:latin typeface="Arial Narrow"/>
              </a:rPr>
              <a:t>Пластикпен ластану проблемасының шешімдері</a:t>
            </a: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D6CDC6F9-B3BB-4B23-BD0B-76B323404725}"/>
              </a:ext>
            </a:extLst>
          </p:cNvPr>
          <p:cNvSpPr txBox="1"/>
          <p:nvPr/>
        </p:nvSpPr>
        <p:spPr>
          <a:xfrm>
            <a:off x="1991544" y="5877272"/>
            <a:ext cx="184731" cy="369332"/>
          </a:xfrm>
          <a:prstGeom prst="rect">
            <a:avLst/>
          </a:prstGeom>
          <a:noFill/>
        </p:spPr>
        <p:txBody>
          <a:bodyPr wrap="none" rtlCol="0">
            <a:noAutofit/>
          </a:bodyPr>
          <a:lstStyle/>
          <a:p>
            <a:endParaRPr lang="ru-RU"/>
          </a:p>
        </p:txBody>
      </p:sp>
      <p:pic>
        <p:nvPicPr>
          <p:cNvPr id="27" name="Picture 2" descr="Environmental conservation and protection of our world Free Vecto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00096" y="2446901"/>
            <a:ext cx="3084204" cy="2120861"/>
          </a:xfrm>
          <a:prstGeom prst="rect">
            <a:avLst/>
          </a:prstGeom>
          <a:noFill/>
          <a:extLst>
            <a:ext uri="{909E8E84-426E-40DD-AFC4-6F175D3DCCD1}">
              <a14:hiddenFill xmlns:a14="http://schemas.microsoft.com/office/drawing/2010/main">
                <a:solidFill>
                  <a:srgbClr val="FFFFFF"/>
                </a:solidFill>
              </a14:hiddenFill>
            </a:ext>
          </a:extLst>
        </p:spPr>
      </p:pic>
      <p:sp>
        <p:nvSpPr>
          <p:cNvPr id="28" name="Прямоугольник 27"/>
          <p:cNvSpPr/>
          <p:nvPr/>
        </p:nvSpPr>
        <p:spPr>
          <a:xfrm>
            <a:off x="3941168" y="1317839"/>
            <a:ext cx="7921581" cy="4093428"/>
          </a:xfrm>
          <a:prstGeom prst="rect">
            <a:avLst/>
          </a:prstGeom>
        </p:spPr>
        <p:txBody>
          <a:bodyPr wrap="square">
            <a:noAutofit/>
          </a:bodyPr>
          <a:lstStyle/>
          <a:p>
            <a:pPr algn="just" rtl="0">
              <a:buClr>
                <a:srgbClr val="3198BD"/>
              </a:buClr>
            </a:pPr>
            <a:r>
              <a:rPr lang="kk" sz="2000" b="0" i="0" u="none" strike="noStrike">
                <a:solidFill>
                  <a:srgbClr val="1F497D"/>
                </a:solidFill>
                <a:highlight>
                  <a:srgbClr val="000000">
                    <a:alpha val="0"/>
                  </a:srgbClr>
                </a:highlight>
                <a:latin typeface="Arial Narrow"/>
              </a:rPr>
              <a:t>	2017 жылы "KazakhExport" ЭСК" АҚ орнықты даму саласындағы жетекші жаһандық бастамалардың бірі болып табылатын БҰҰ-ның жаһандық шартына қосылды. </a:t>
            </a:r>
            <a:endParaRPr lang="ru-RU" sz="2000" smtClean="0">
              <a:solidFill>
                <a:schemeClr val="tx2"/>
              </a:solidFill>
              <a:latin typeface="Arial Narrow" panose="020b0606020202030204" pitchFamily="34" charset="0"/>
            </a:endParaRPr>
          </a:p>
          <a:p>
            <a:pPr algn="just" rtl="0">
              <a:buClr>
                <a:srgbClr val="3198BD"/>
              </a:buClr>
            </a:pPr>
            <a:r>
              <a:rPr lang="kk" sz="2000" b="0" i="0" u="none" strike="noStrike">
                <a:solidFill>
                  <a:srgbClr val="1F497D"/>
                </a:solidFill>
                <a:highlight>
                  <a:srgbClr val="000000">
                    <a:alpha val="0"/>
                  </a:srgbClr>
                </a:highlight>
                <a:latin typeface="Arial Narrow"/>
              </a:rPr>
              <a:t>	Қоғам орнықты дамуды басқару саласындағы өз қызметінде халықаралық тәжірибені негізге ала отырып, қағидаттарды басшылыққа алады:</a:t>
            </a:r>
          </a:p>
          <a:p>
            <a:pPr algn="just" rtl="0">
              <a:buClr>
                <a:srgbClr val="3198BD"/>
              </a:buClr>
            </a:pPr>
            <a:r>
              <a:rPr lang="kk" sz="2000" b="0" i="0" u="none" strike="noStrike">
                <a:solidFill>
                  <a:srgbClr val="1F497D"/>
                </a:solidFill>
                <a:highlight>
                  <a:srgbClr val="000000">
                    <a:alpha val="0"/>
                  </a:srgbClr>
                </a:highlight>
                <a:latin typeface="Arial Narrow"/>
              </a:rPr>
              <a:t>	- Біріккен Ұлттар Ұйымының (БҰҰ) орнықты дамуының 17 мақсаты;</a:t>
            </a:r>
          </a:p>
          <a:p>
            <a:pPr algn="just" rtl="0">
              <a:buClr>
                <a:srgbClr val="3198BD"/>
              </a:buClr>
            </a:pPr>
            <a:r>
              <a:rPr lang="kk" sz="2000" b="0" i="0" u="none" strike="noStrike">
                <a:solidFill>
                  <a:srgbClr val="1F497D"/>
                </a:solidFill>
                <a:highlight>
                  <a:srgbClr val="000000">
                    <a:alpha val="0"/>
                  </a:srgbClr>
                </a:highlight>
                <a:latin typeface="Arial Narrow"/>
              </a:rPr>
              <a:t>	- БҰҰ Жаһандық шартының 10 қағидаты (адам құқықтары, еңбек қатынастары, қоршаған ортаны қорғау және сыбайлас жемқорлыққа қарсы іс-қимыл).</a:t>
            </a:r>
          </a:p>
          <a:p>
            <a:pPr algn="just" rtl="0">
              <a:buClr>
                <a:srgbClr val="3198BD"/>
              </a:buClr>
            </a:pPr>
            <a:r>
              <a:rPr lang="kk" sz="2000" b="0" i="0" u="none" strike="noStrike">
                <a:solidFill>
                  <a:srgbClr val="1F497D"/>
                </a:solidFill>
                <a:highlight>
                  <a:srgbClr val="000000">
                    <a:alpha val="0"/>
                  </a:srgbClr>
                </a:highlight>
                <a:latin typeface="Arial Narrow"/>
              </a:rPr>
              <a:t>Бүгінгі таңда климаттың өзгеруі, қоршаған ортаға теріс әсердің салдары және тағы басқалары өзекті мәселелер болып табылады.</a:t>
            </a:r>
            <a:endParaRPr lang="ru-RU" sz="2000">
              <a:solidFill>
                <a:schemeClr val="tx2"/>
              </a:solidFill>
              <a:latin typeface="Arial Narrow" panose="020b0606020202030204" pitchFamily="34" charset="0"/>
            </a:endParaRPr>
          </a:p>
        </p:txBody>
      </p:sp>
    </p:spTree>
    <p:extLst>
      <p:ext uri="{BB962C8B-B14F-4D97-AF65-F5344CB8AC3E}">
        <p14:creationId xmlns:p14="http://schemas.microsoft.com/office/powerpoint/2010/main" val="1178034469"/>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862749" y="6492875"/>
            <a:ext cx="329251" cy="365125"/>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10</a:t>
            </a:r>
            <a:endParaRPr lang="ru-RU" sz="1333">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D6CDC6F9-B3BB-4B23-BD0B-76B323404725}"/>
              </a:ext>
            </a:extLst>
          </p:cNvPr>
          <p:cNvSpPr txBox="1"/>
          <p:nvPr/>
        </p:nvSpPr>
        <p:spPr>
          <a:xfrm>
            <a:off x="1991544" y="5877272"/>
            <a:ext cx="184731" cy="369332"/>
          </a:xfrm>
          <a:prstGeom prst="rect">
            <a:avLst/>
          </a:prstGeom>
          <a:noFill/>
        </p:spPr>
        <p:txBody>
          <a:bodyPr wrap="none" rtlCol="0">
            <a:noAutofit/>
          </a:bodyPr>
          <a:lstStyle/>
          <a:p>
            <a:endParaRPr lang="ru-RU"/>
          </a:p>
        </p:txBody>
      </p:sp>
      <p:sp>
        <p:nvSpPr>
          <p:cNvPr id="28" name="Заголовок 1"/>
          <p:cNvSpPr txBox="1"/>
          <p:nvPr/>
        </p:nvSpPr>
        <p:spPr bwMode="auto">
          <a:xfrm>
            <a:off x="263352" y="134669"/>
            <a:ext cx="9721080" cy="444299"/>
          </a:xfrm>
          <a:prstGeom prst="rect">
            <a:avLst/>
          </a:prstGeom>
          <a:noFill/>
          <a:ln w="9525">
            <a:noFill/>
            <a:miter lim="800000"/>
          </a:ln>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rtl="0"/>
            <a:r>
              <a:rPr lang="kk" sz="2400" b="1" i="0" u="none" strike="noStrike">
                <a:solidFill>
                  <a:srgbClr val="254061"/>
                </a:solidFill>
                <a:highlight>
                  <a:srgbClr val="000000">
                    <a:alpha val="0"/>
                  </a:srgbClr>
                </a:highlight>
                <a:latin typeface="Arial Narrow"/>
                <a:cs typeface="Arial"/>
              </a:rPr>
              <a:t>Электрондық қалдықтарды қайта өңдеу</a:t>
            </a:r>
          </a:p>
        </p:txBody>
      </p:sp>
      <p:sp>
        <p:nvSpPr>
          <p:cNvPr id="2" name="Прямоугольник 1"/>
          <p:cNvSpPr/>
          <p:nvPr/>
        </p:nvSpPr>
        <p:spPr>
          <a:xfrm>
            <a:off x="6449764" y="1003716"/>
            <a:ext cx="5577610" cy="4247317"/>
          </a:xfrm>
          <a:prstGeom prst="rect">
            <a:avLst/>
          </a:prstGeom>
        </p:spPr>
        <p:txBody>
          <a:bodyPr wrap="square">
            <a:noAutofit/>
          </a:bodyPr>
          <a:lstStyle/>
          <a:p>
            <a:pPr algn="just" rtl="0"/>
            <a:r>
              <a:rPr lang="kk" sz="1800" b="0" i="0" u="none" strike="noStrike">
                <a:solidFill>
                  <a:srgbClr val="254061"/>
                </a:solidFill>
                <a:highlight>
                  <a:srgbClr val="000000">
                    <a:alpha val="0"/>
                  </a:srgbClr>
                </a:highlight>
                <a:latin typeface="Arial Narrow"/>
              </a:rPr>
              <a:t>Электрондық қалдықтардың құрамында материалдар қоспасы бар. E-қоқысты қайта өңдеу құрылғыларды бөлшектеуден және металдарды пластиктен бөлуден басталады, содан кейін компоненттер сұрыпталады. Пластмассаның қайта циркуляциясы ластаушы заттармен қиындатылады: бояу, бромдалған элементтер.</a:t>
            </a:r>
          </a:p>
          <a:p>
            <a:pPr algn="just"/>
            <a:endParaRPr lang="ru-RU">
              <a:solidFill>
                <a:schemeClr val="accent1">
                  <a:lumMod val="50000"/>
                </a:schemeClr>
              </a:solidFill>
              <a:latin typeface="Arial Narrow" panose="020b0606020202030204" pitchFamily="34" charset="0"/>
            </a:endParaRPr>
          </a:p>
          <a:p>
            <a:pPr algn="just" rtl="0"/>
            <a:r>
              <a:rPr lang="kk" sz="1800" b="0" i="0" u="none" strike="noStrike">
                <a:solidFill>
                  <a:srgbClr val="254061"/>
                </a:solidFill>
                <a:highlight>
                  <a:srgbClr val="000000">
                    <a:alpha val="0"/>
                  </a:srgbClr>
                </a:highlight>
                <a:latin typeface="Arial Narrow"/>
              </a:rPr>
              <a:t>Пластикті биологиялық ыдырайтын материалдармен алмастыру, полимерлер санын азайту үшін электроника дизайнын өзгерту электрондық қалдықтардың қоршаған ортаға әсерін азайтады. </a:t>
            </a:r>
          </a:p>
          <a:p>
            <a:pPr algn="just"/>
            <a:endParaRPr lang="ru-RU">
              <a:solidFill>
                <a:schemeClr val="accent1">
                  <a:lumMod val="50000"/>
                </a:schemeClr>
              </a:solidFill>
              <a:latin typeface="Arial Narrow" panose="020b0606020202030204" pitchFamily="34" charset="0"/>
            </a:endParaRPr>
          </a:p>
          <a:p>
            <a:pPr algn="just" rtl="0"/>
            <a:r>
              <a:rPr lang="kk" sz="1800" b="0" i="0" u="none" strike="noStrike">
                <a:solidFill>
                  <a:srgbClr val="254061"/>
                </a:solidFill>
                <a:highlight>
                  <a:srgbClr val="000000">
                    <a:alpha val="0"/>
                  </a:srgbClr>
                </a:highlight>
                <a:latin typeface="Arial Narrow"/>
              </a:rPr>
              <a:t>Қазіргі уақытта электронды қалдықтардың аз бөлігі қайта өңдеуге жарамды, алайда олардың көпшілігін энергия алу үшін пайдалануға болады.</a:t>
            </a:r>
          </a:p>
        </p:txBody>
      </p:sp>
      <p:pic>
        <p:nvPicPr>
          <p:cNvPr id="8194" name="Picture 2" descr="Абстрактное понятие сокращения электронных отходов Бесплатные векторы"/>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63352" y="874966"/>
            <a:ext cx="5962650" cy="5371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0516061"/>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862749" y="6492875"/>
            <a:ext cx="329251" cy="365125"/>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11</a:t>
            </a:r>
            <a:endParaRPr lang="ru-RU" sz="1333">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D6CDC6F9-B3BB-4B23-BD0B-76B323404725}"/>
              </a:ext>
            </a:extLst>
          </p:cNvPr>
          <p:cNvSpPr txBox="1"/>
          <p:nvPr/>
        </p:nvSpPr>
        <p:spPr>
          <a:xfrm>
            <a:off x="1991544" y="5877272"/>
            <a:ext cx="184731" cy="369332"/>
          </a:xfrm>
          <a:prstGeom prst="rect">
            <a:avLst/>
          </a:prstGeom>
          <a:noFill/>
        </p:spPr>
        <p:txBody>
          <a:bodyPr wrap="none" rtlCol="0">
            <a:noAutofit/>
          </a:bodyPr>
          <a:lstStyle/>
          <a:p>
            <a:endParaRPr lang="ru-RU"/>
          </a:p>
        </p:txBody>
      </p:sp>
      <p:sp>
        <p:nvSpPr>
          <p:cNvPr id="28" name="Заголовок 1"/>
          <p:cNvSpPr txBox="1"/>
          <p:nvPr/>
        </p:nvSpPr>
        <p:spPr bwMode="auto">
          <a:xfrm>
            <a:off x="335360" y="159021"/>
            <a:ext cx="9721080" cy="444299"/>
          </a:xfrm>
          <a:prstGeom prst="rect">
            <a:avLst/>
          </a:prstGeom>
          <a:noFill/>
          <a:ln w="9525">
            <a:noFill/>
            <a:miter lim="800000"/>
          </a:ln>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rtl="0"/>
            <a:r>
              <a:rPr lang="kk" sz="2400" b="1" i="0" u="none" strike="noStrike">
                <a:solidFill>
                  <a:srgbClr val="254061"/>
                </a:solidFill>
                <a:highlight>
                  <a:srgbClr val="000000">
                    <a:alpha val="0"/>
                  </a:srgbClr>
                </a:highlight>
                <a:latin typeface="Arial Narrow"/>
                <a:cs typeface="Arial"/>
              </a:rPr>
              <a:t>Қорытындылар мен ұсынымдар</a:t>
            </a: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noAutofit/>
          </a:bodyPr>
          <a:lstStyle/>
          <a:p>
            <a:endParaRPr lang="ru-RU"/>
          </a:p>
        </p:txBody>
      </p:sp>
      <p:sp>
        <p:nvSpPr>
          <p:cNvPr id="2" name="Прямоугольник 1"/>
          <p:cNvSpPr/>
          <p:nvPr/>
        </p:nvSpPr>
        <p:spPr>
          <a:xfrm>
            <a:off x="335360" y="798959"/>
            <a:ext cx="11449272" cy="5078313"/>
          </a:xfrm>
          <a:prstGeom prst="rect">
            <a:avLst/>
          </a:prstGeom>
        </p:spPr>
        <p:txBody>
          <a:bodyPr wrap="square">
            <a:noAutofit/>
          </a:bodyPr>
          <a:lstStyle/>
          <a:p>
            <a:pPr rtl="0"/>
            <a:r>
              <a:rPr lang="kk" sz="1800" b="1" i="0" u="none" strike="noStrike">
                <a:solidFill>
                  <a:srgbClr val="254061"/>
                </a:solidFill>
                <a:highlight>
                  <a:srgbClr val="000000">
                    <a:alpha val="0"/>
                  </a:srgbClr>
                </a:highlight>
                <a:latin typeface="Arial Narrow"/>
              </a:rPr>
              <a:t>Қысқа мерзімді шаралар:</a:t>
            </a:r>
          </a:p>
          <a:p>
            <a:pPr rtl="0"/>
            <a:r>
              <a:rPr lang="kk" sz="1800" b="0" i="0" u="none" strike="noStrike">
                <a:solidFill>
                  <a:srgbClr val="254061"/>
                </a:solidFill>
                <a:highlight>
                  <a:srgbClr val="000000">
                    <a:alpha val="0"/>
                  </a:srgbClr>
                </a:highlight>
                <a:latin typeface="Arial Narrow"/>
              </a:rPr>
              <a:t>Қоршаған ортаға зиянды пластмасса өнімдеріне тыйым салу немесе салық салу арқылы пластик өндірісін реттеу.</a:t>
            </a:r>
          </a:p>
          <a:p>
            <a:pPr rtl="0"/>
            <a:r>
              <a:rPr lang="kk" sz="1800" b="0" i="0" u="none" strike="noStrike">
                <a:solidFill>
                  <a:srgbClr val="254061"/>
                </a:solidFill>
                <a:highlight>
                  <a:srgbClr val="000000">
                    <a:alpha val="0"/>
                  </a:srgbClr>
                </a:highlight>
                <a:latin typeface="Arial Narrow"/>
              </a:rPr>
              <a:t>Қажетсіз қаптаманы алып тастау, таңбалау, хабардарлықты арттыру және экологиялық таза балама ұсыну арқылы пластмасса тұтынуды азайту.</a:t>
            </a:r>
          </a:p>
          <a:p>
            <a:pPr rtl="0"/>
            <a:r>
              <a:rPr lang="kk" sz="1800" b="0" i="0" u="none" strike="noStrike">
                <a:solidFill>
                  <a:srgbClr val="254061"/>
                </a:solidFill>
                <a:highlight>
                  <a:srgbClr val="000000">
                    <a:alpha val="0"/>
                  </a:srgbClr>
                </a:highlight>
                <a:latin typeface="Arial Narrow"/>
              </a:rPr>
              <a:t>Бастапқы пластикке жеңілдіктер немесе салықтар есебінен қайта өңделген пластмассаларға сұранысты арттыру.</a:t>
            </a:r>
          </a:p>
          <a:p>
            <a:pPr rtl="0"/>
            <a:r>
              <a:rPr lang="kk" sz="1800" b="1" i="0" u="none" strike="noStrike">
                <a:solidFill>
                  <a:srgbClr val="254061"/>
                </a:solidFill>
                <a:highlight>
                  <a:srgbClr val="000000">
                    <a:alpha val="0"/>
                  </a:srgbClr>
                </a:highlight>
                <a:latin typeface="Arial Narrow"/>
              </a:rPr>
              <a:t>Орта мерзімді шаралар:</a:t>
            </a:r>
          </a:p>
          <a:p>
            <a:pPr rtl="0"/>
            <a:r>
              <a:rPr lang="kk" sz="1800" b="0" i="0" u="none" strike="noStrike">
                <a:solidFill>
                  <a:srgbClr val="254061"/>
                </a:solidFill>
                <a:highlight>
                  <a:srgbClr val="000000">
                    <a:alpha val="0"/>
                  </a:srgbClr>
                </a:highlight>
                <a:latin typeface="Arial Narrow"/>
              </a:rPr>
              <a:t>Қалдықтарды қысқартатын оларды жинау жүйелерін енгізу.</a:t>
            </a:r>
          </a:p>
          <a:p>
            <a:pPr rtl="0"/>
            <a:r>
              <a:rPr lang="kk" sz="1800" b="0" i="0" u="none" strike="noStrike">
                <a:solidFill>
                  <a:srgbClr val="254061"/>
                </a:solidFill>
                <a:highlight>
                  <a:srgbClr val="000000">
                    <a:alpha val="0"/>
                  </a:srgbClr>
                </a:highlight>
                <a:latin typeface="Arial Narrow"/>
              </a:rPr>
              <a:t>Қалдықтарды энергияға айналдыру.</a:t>
            </a:r>
          </a:p>
          <a:p>
            <a:pPr rtl="0"/>
            <a:r>
              <a:rPr lang="kk" sz="1800" b="0" i="0" u="none" strike="noStrike">
                <a:solidFill>
                  <a:srgbClr val="254061"/>
                </a:solidFill>
                <a:highlight>
                  <a:srgbClr val="000000">
                    <a:alpha val="0"/>
                  </a:srgbClr>
                </a:highlight>
                <a:latin typeface="Arial Narrow"/>
              </a:rPr>
              <a:t>Өндіріс барысында пайда болатын қалдықтарды азайту және қайта өңдеу.</a:t>
            </a:r>
          </a:p>
          <a:p>
            <a:pPr rtl="0"/>
            <a:r>
              <a:rPr lang="kk" sz="1800" b="1" i="0" u="none" strike="noStrike">
                <a:solidFill>
                  <a:srgbClr val="254061"/>
                </a:solidFill>
                <a:highlight>
                  <a:srgbClr val="000000">
                    <a:alpha val="0"/>
                  </a:srgbClr>
                </a:highlight>
                <a:latin typeface="Arial Narrow"/>
              </a:rPr>
              <a:t>Ұзақ мерзімді шаралар:</a:t>
            </a:r>
          </a:p>
          <a:p>
            <a:pPr rtl="0"/>
            <a:r>
              <a:rPr lang="kk" sz="1800" b="0" i="0" u="none" strike="noStrike">
                <a:solidFill>
                  <a:srgbClr val="254061"/>
                </a:solidFill>
                <a:highlight>
                  <a:srgbClr val="000000">
                    <a:alpha val="0"/>
                  </a:srgbClr>
                </a:highlight>
                <a:latin typeface="Arial Narrow"/>
              </a:rPr>
              <a:t>Қалдықтарды жинау және өңдеу кезінде жаңартылатын энергияны пайдалану. </a:t>
            </a:r>
          </a:p>
          <a:p>
            <a:pPr rtl="0"/>
            <a:r>
              <a:rPr lang="kk" sz="1800" b="0" i="0" u="none" strike="noStrike">
                <a:solidFill>
                  <a:srgbClr val="254061"/>
                </a:solidFill>
                <a:highlight>
                  <a:srgbClr val="000000">
                    <a:alpha val="0"/>
                  </a:srgbClr>
                </a:highlight>
                <a:latin typeface="Arial Narrow"/>
              </a:rPr>
              <a:t>Экодизайнды жақсарту үшін әр өнімнің өмірлік циклін бағалауды енгізу.</a:t>
            </a:r>
          </a:p>
          <a:p>
            <a:pPr rtl="0"/>
            <a:r>
              <a:rPr lang="kk" sz="1800" b="0" i="0" u="none" strike="noStrike">
                <a:solidFill>
                  <a:srgbClr val="254061"/>
                </a:solidFill>
                <a:highlight>
                  <a:srgbClr val="000000">
                    <a:alpha val="0"/>
                  </a:srgbClr>
                </a:highlight>
                <a:latin typeface="Arial Narrow"/>
              </a:rPr>
              <a:t>Қордалау тиімді болған жағдайда биологиялық ыдырайтын пластикті қолдану.</a:t>
            </a:r>
          </a:p>
          <a:p>
            <a:pPr rtl="0"/>
            <a:r>
              <a:rPr lang="kk" sz="1800" b="0" i="0" u="none" strike="noStrike">
                <a:solidFill>
                  <a:srgbClr val="254061"/>
                </a:solidFill>
                <a:highlight>
                  <a:srgbClr val="000000">
                    <a:alpha val="0"/>
                  </a:srgbClr>
                </a:highlight>
                <a:latin typeface="Arial Narrow"/>
              </a:rPr>
              <a:t>Электрондық қалдықтардың қайта өңделуін жақсарту.</a:t>
            </a:r>
          </a:p>
          <a:p>
            <a:pPr rtl="0"/>
            <a:r>
              <a:rPr lang="kk" sz="1800" b="0" i="0" u="none" strike="noStrike">
                <a:solidFill>
                  <a:srgbClr val="254061"/>
                </a:solidFill>
                <a:highlight>
                  <a:srgbClr val="000000">
                    <a:alpha val="0"/>
                  </a:srgbClr>
                </a:highlight>
                <a:latin typeface="Arial Narrow"/>
              </a:rPr>
              <a:t>Теңіздегі пластик қоқысының шекарасы жоқтығына байланысты, барлық елдерде немесе кем дегенде жағалаудағы қалдықтарды басқару жүйесін жақсарту үшін халықаралық ынтымақтастық қажет. Мұхиттардағы пластиктің концентрациясы тұрақтанған сайын, оны кәдеге жаратуға жіберу арқылы оны қоршаған ортадан алып тастауға болады.</a:t>
            </a:r>
          </a:p>
        </p:txBody>
      </p:sp>
    </p:spTree>
    <p:extLst>
      <p:ext uri="{BB962C8B-B14F-4D97-AF65-F5344CB8AC3E}">
        <p14:creationId xmlns:p14="http://schemas.microsoft.com/office/powerpoint/2010/main" val="2180942994"/>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862749" y="6492875"/>
            <a:ext cx="329251" cy="365125"/>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2</a:t>
            </a:r>
            <a:endParaRPr lang="ru-RU" sz="1333">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D6CDC6F9-B3BB-4B23-BD0B-76B323404725}"/>
              </a:ext>
            </a:extLst>
          </p:cNvPr>
          <p:cNvSpPr txBox="1"/>
          <p:nvPr/>
        </p:nvSpPr>
        <p:spPr>
          <a:xfrm>
            <a:off x="1991544" y="5877272"/>
            <a:ext cx="184731" cy="369332"/>
          </a:xfrm>
          <a:prstGeom prst="rect">
            <a:avLst/>
          </a:prstGeom>
          <a:noFill/>
        </p:spPr>
        <p:txBody>
          <a:bodyPr wrap="none" rtlCol="0">
            <a:noAutofit/>
          </a:bodyPr>
          <a:lstStyle/>
          <a:p>
            <a:endParaRPr lang="ru-RU"/>
          </a:p>
        </p:txBody>
      </p:sp>
      <p:sp>
        <p:nvSpPr>
          <p:cNvPr id="28" name="Заголовок 1"/>
          <p:cNvSpPr txBox="1"/>
          <p:nvPr/>
        </p:nvSpPr>
        <p:spPr bwMode="auto">
          <a:xfrm>
            <a:off x="263352" y="159021"/>
            <a:ext cx="9721080" cy="444299"/>
          </a:xfrm>
          <a:prstGeom prst="rect">
            <a:avLst/>
          </a:prstGeom>
          <a:noFill/>
          <a:ln w="9525">
            <a:noFill/>
            <a:miter lim="800000"/>
          </a:ln>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rtl="0"/>
            <a:r>
              <a:rPr lang="kk" sz="2400" b="1" i="0" u="none" strike="noStrike">
                <a:solidFill>
                  <a:srgbClr val="254061"/>
                </a:solidFill>
                <a:highlight>
                  <a:srgbClr val="000000">
                    <a:alpha val="0"/>
                  </a:srgbClr>
                </a:highlight>
                <a:latin typeface="Arial Narrow"/>
                <a:cs typeface="Arial"/>
              </a:rPr>
              <a:t>Пластикпен ластану проблемасының шешімдері</a:t>
            </a:r>
            <a:endParaRPr lang="ru-RU" sz="2400" b="1">
              <a:solidFill>
                <a:schemeClr val="accent1">
                  <a:lumMod val="50000"/>
                </a:schemeClr>
              </a:solidFill>
              <a:latin typeface="Arial Narrow" panose="020b0606020202030204" pitchFamily="34" charset="0"/>
              <a:cs typeface="Arial" panose="020b0604020202020204" pitchFamily="34" charset="0"/>
            </a:endParaRPr>
          </a:p>
        </p:txBody>
      </p:sp>
      <p:sp>
        <p:nvSpPr>
          <p:cNvPr id="25" name="Прямоугольник 24"/>
          <p:cNvSpPr/>
          <p:nvPr/>
        </p:nvSpPr>
        <p:spPr>
          <a:xfrm>
            <a:off x="191344" y="752610"/>
            <a:ext cx="11691683" cy="5324535"/>
          </a:xfrm>
          <a:prstGeom prst="rect">
            <a:avLst/>
          </a:prstGeom>
        </p:spPr>
        <p:txBody>
          <a:bodyPr wrap="square">
            <a:noAutofit/>
          </a:bodyPr>
          <a:lstStyle/>
          <a:p>
            <a:pPr algn="just" rtl="0">
              <a:spcAft>
                <a:spcPct val="0"/>
              </a:spcAft>
            </a:pPr>
            <a:r>
              <a:rPr lang="kk" sz="2000" b="0" i="0" u="none" strike="noStrike">
                <a:solidFill>
                  <a:srgbClr val="376092"/>
                </a:solidFill>
                <a:highlight>
                  <a:srgbClr val="000000">
                    <a:alpha val="0"/>
                  </a:srgbClr>
                </a:highlight>
                <a:latin typeface="Arial Narrow"/>
                <a:ea typeface="Times New Roman"/>
              </a:rPr>
              <a:t>	Соңғы 70 жыл ішінде бүкіл әлемдегі пластмасса өндірісі 215 есеге – 1950 жылғы 1,5 млн.тоннадан 2015 жылы 322 млн. тоннаға дейін артты, ал 2017 жылдың өзінде өндіріс көлемі 400 млн. тоннадан асты.</a:t>
            </a:r>
          </a:p>
          <a:p>
            <a:pPr algn="just" rtl="0">
              <a:spcAft>
                <a:spcPct val="0"/>
              </a:spcAft>
            </a:pPr>
            <a:r>
              <a:rPr lang="kk" sz="2000" b="0" i="0" u="none" strike="noStrike">
                <a:solidFill>
                  <a:srgbClr val="376092"/>
                </a:solidFill>
                <a:highlight>
                  <a:srgbClr val="000000">
                    <a:alpha val="0"/>
                  </a:srgbClr>
                </a:highlight>
                <a:latin typeface="Arial Narrow"/>
                <a:ea typeface="Times New Roman"/>
              </a:rPr>
              <a:t>	Кәсіпорындар мен тұрғындар шығаратын пластик қалдықтары адамдардың денсаулығы мен Жер бетінің бүкіл экожүйесіне қауіп төндіретін жаһандық проблема болып табылады. Сонымен қатар, пластиктер қоршаған ортада өте ұзақ уақыт ыдырайды. Пластиктің әр түрлері үшін бұл мерзімдер 100-ден 500 жылға дейінгі аралықта. Пластик ұсақ бөлшектерге – микропластикке ыдырайды, экожүйе оны, мысалы, қағаз немесе ағаш сияқты толығымен қайта өңдей алмайды. Бұл микропластик топыраққа, сондай-ақ су қоймаларына еніп, жануарлар мен балықтардың асқазандарында кездеседі. БҰҰ бағалауы бойынша жыл сайын 1 миллион теңіз құсы, 100 мың теңіз сүтқоректілері мен тасбақалар, сондай-ақ сансыз балықтар ағзасына микропластиктің түсуіне байланысты өледі деп есептейді.</a:t>
            </a:r>
            <a:endParaRPr lang="ru-RU" sz="2000">
              <a:solidFill>
                <a:schemeClr val="accent1">
                  <a:lumMod val="75000"/>
                </a:schemeClr>
              </a:solidFill>
              <a:latin typeface="Arial Narrow" panose="020b0606020202030204" pitchFamily="34" charset="0"/>
              <a:ea typeface="Times New Roman" panose="02020603050405020304" pitchFamily="18" charset="0"/>
            </a:endParaRPr>
          </a:p>
          <a:p>
            <a:pPr algn="just" rtl="0">
              <a:spcAft>
                <a:spcPct val="0"/>
              </a:spcAft>
            </a:pPr>
            <a:r>
              <a:rPr lang="kk" sz="2000" b="0" i="0" u="none" strike="noStrike">
                <a:solidFill>
                  <a:srgbClr val="376092"/>
                </a:solidFill>
                <a:highlight>
                  <a:srgbClr val="000000">
                    <a:alpha val="0"/>
                  </a:srgbClr>
                </a:highlight>
                <a:latin typeface="Arial Narrow"/>
                <a:ea typeface="Times New Roman"/>
              </a:rPr>
              <a:t>	Егер табиғи жағдайда ыдырамайтын қалдықтардың қоршаған ортаға түсуіне жол берілмесе, экожүйеге келтірілетін зиянның алдын алуға болады. Ол үшін өндірістік цикл жабық болуы керек. Осылайша, бүкіл әлемдегі көптеген компаниялар желілік жеткізу тізбектерінен тұйық тізбектерге ауыса бастады, онда қайтару ағындарын басқару немесе қайтымды (қайтарымды) логистика пайда болды. Сондықтан пластик қалдықтармен жұмысты ұйымдастыру міндеті ғылыми және практикалық тұрғыдан өте өзекті.	 Микропластик соңғы кездегі басты проблемалардың біріне айналды. Ортаны тазалаудың қазіргі заманғы стратегиялары бұл процестің салдарын жеңілдетуге тырысуда, алайда пластик санының ұлғаюына қарсы тұрарлық емес. </a:t>
            </a:r>
            <a:endParaRPr lang="ru-RU" sz="2000">
              <a:solidFill>
                <a:schemeClr val="accent1">
                  <a:lumMod val="75000"/>
                </a:schemeClr>
              </a:solidFill>
              <a:effectLst/>
              <a:latin typeface="Arial Narrow" panose="020b0606020202030204" pitchFamily="34" charset="0"/>
              <a:ea typeface="Times New Roman" panose="02020603050405020304" pitchFamily="18" charset="0"/>
            </a:endParaRPr>
          </a:p>
        </p:txBody>
      </p:sp>
    </p:spTree>
    <p:extLst>
      <p:ext uri="{BB962C8B-B14F-4D97-AF65-F5344CB8AC3E}">
        <p14:creationId xmlns:p14="http://schemas.microsoft.com/office/powerpoint/2010/main" val="2293196494"/>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582525" y="6516562"/>
            <a:ext cx="576064" cy="365125"/>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3</a:t>
            </a:r>
            <a:endParaRPr lang="ru-RU" sz="1333">
              <a:solidFill>
                <a:schemeClr val="tx1">
                  <a:tint val="75000"/>
                </a:schemeClr>
              </a:solidFill>
              <a:latin typeface="Arial Narrow" panose="020b0606020202030204" pitchFamily="34" charset="0"/>
            </a:endParaRPr>
          </a:p>
        </p:txBody>
      </p:sp>
      <p:sp>
        <p:nvSpPr>
          <p:cNvPr id="31" name="Заголовок 1"/>
          <p:cNvSpPr>
            <a:spLocks noGrp="1"/>
          </p:cNvSpPr>
          <p:nvPr>
            <p:ph type="title"/>
          </p:nvPr>
        </p:nvSpPr>
        <p:spPr>
          <a:xfrm>
            <a:off x="304550" y="60406"/>
            <a:ext cx="8743778" cy="630704"/>
          </a:xfrm>
        </p:spPr>
        <p:txBody>
          <a:bodyPr>
            <a:noAutofit/>
          </a:bodyPr>
          <a:lstStyle/>
          <a:p>
            <a:pPr algn="l" rtl="0"/>
            <a:r>
              <a:rPr lang="kk" sz="2400" b="1" i="0" u="none" strike="noStrike">
                <a:solidFill>
                  <a:srgbClr val="254061"/>
                </a:solidFill>
                <a:highlight>
                  <a:srgbClr val="000000">
                    <a:alpha val="0"/>
                  </a:srgbClr>
                </a:highlight>
                <a:latin typeface="Arial Narrow"/>
                <a:ea typeface="Segoe UI"/>
                <a:cs typeface="Segoe UI"/>
              </a:rPr>
              <a:t>Өндірісті реттеу</a:t>
            </a: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516562"/>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9" name="Прямоугольник 18"/>
          <p:cNvSpPr/>
          <p:nvPr/>
        </p:nvSpPr>
        <p:spPr>
          <a:xfrm>
            <a:off x="4583832" y="1227394"/>
            <a:ext cx="7299195" cy="4401205"/>
          </a:xfrm>
          <a:prstGeom prst="rect">
            <a:avLst/>
          </a:prstGeom>
        </p:spPr>
        <p:txBody>
          <a:bodyPr wrap="square">
            <a:noAutofit/>
          </a:bodyPr>
          <a:lstStyle/>
          <a:p>
            <a:pPr algn="just" rtl="0">
              <a:spcAft>
                <a:spcPct val="0"/>
              </a:spcAft>
            </a:pPr>
            <a:r>
              <a:rPr lang="kk" sz="2000" b="0" i="0" u="none" strike="noStrike">
                <a:solidFill>
                  <a:srgbClr val="376092"/>
                </a:solidFill>
                <a:highlight>
                  <a:srgbClr val="000000">
                    <a:alpha val="0"/>
                  </a:srgbClr>
                </a:highlight>
                <a:latin typeface="Arial Narrow"/>
                <a:ea typeface="Times New Roman"/>
              </a:rPr>
              <a:t>Өндіріс деңгейінде пластмассаның қолданылуын келесі жолдармен азайтуға болады:</a:t>
            </a:r>
          </a:p>
          <a:p>
            <a:pPr algn="just">
              <a:spcAft>
                <a:spcPct val="0"/>
              </a:spcAft>
            </a:pPr>
            <a:endParaRPr lang="ru-RU" sz="2000">
              <a:solidFill>
                <a:schemeClr val="accent1">
                  <a:lumMod val="75000"/>
                </a:schemeClr>
              </a:solidFill>
              <a:latin typeface="Arial Narrow" panose="020b0606020202030204" pitchFamily="34" charset="0"/>
              <a:ea typeface="Times New Roman" panose="02020603050405020304" pitchFamily="18" charset="0"/>
            </a:endParaRPr>
          </a:p>
          <a:p>
            <a:pPr algn="just" rtl="0">
              <a:spcAft>
                <a:spcPct val="0"/>
              </a:spcAft>
            </a:pPr>
            <a:r>
              <a:rPr lang="kk" sz="2000" b="0" i="0" u="none" strike="noStrike">
                <a:solidFill>
                  <a:srgbClr val="376092"/>
                </a:solidFill>
                <a:highlight>
                  <a:srgbClr val="000000">
                    <a:alpha val="0"/>
                  </a:srgbClr>
                </a:highlight>
                <a:latin typeface="Arial Narrow"/>
                <a:ea typeface="Times New Roman"/>
              </a:rPr>
              <a:t>- балама, қайта өңделген немесе биологиялық ыдырайтын материалдарды қолдану;</a:t>
            </a:r>
          </a:p>
          <a:p>
            <a:pPr algn="just" rtl="0">
              <a:spcAft>
                <a:spcPct val="0"/>
              </a:spcAft>
            </a:pPr>
            <a:r>
              <a:rPr lang="kk" sz="2000" b="0" i="0" u="none" strike="noStrike">
                <a:solidFill>
                  <a:srgbClr val="376092"/>
                </a:solidFill>
                <a:highlight>
                  <a:srgbClr val="000000">
                    <a:alpha val="0"/>
                  </a:srgbClr>
                </a:highlight>
                <a:latin typeface="Arial Narrow"/>
                <a:ea typeface="Times New Roman"/>
              </a:rPr>
              <a:t>- пластиктің мөлшерін азайту, өнімнің жарамдылық мерзімін арттыру, оны жөндеу және қайта пайдалану мақсатында бұйымдардың конструкцияларын жетілдіру;</a:t>
            </a:r>
          </a:p>
          <a:p>
            <a:pPr algn="just" rtl="0">
              <a:spcAft>
                <a:spcPct val="0"/>
              </a:spcAft>
            </a:pPr>
            <a:r>
              <a:rPr lang="kk" sz="2000" b="0" i="0" u="none" strike="noStrike">
                <a:solidFill>
                  <a:srgbClr val="376092"/>
                </a:solidFill>
                <a:highlight>
                  <a:srgbClr val="000000">
                    <a:alpha val="0"/>
                  </a:srgbClr>
                </a:highlight>
                <a:latin typeface="Arial Narrow"/>
                <a:ea typeface="Times New Roman"/>
              </a:rPr>
              <a:t>- полимерлер, қоспалар мен араласпалар санын шектеу арқылы материалдардың қайта өңделуін арттыру;</a:t>
            </a:r>
          </a:p>
          <a:p>
            <a:pPr algn="just" rtl="0">
              <a:spcAft>
                <a:spcPct val="0"/>
              </a:spcAft>
            </a:pPr>
            <a:r>
              <a:rPr lang="kk" sz="2000" b="0" i="0" u="none" strike="noStrike">
                <a:solidFill>
                  <a:srgbClr val="376092"/>
                </a:solidFill>
                <a:highlight>
                  <a:srgbClr val="000000">
                    <a:alpha val="0"/>
                  </a:srgbClr>
                </a:highlight>
                <a:latin typeface="Arial Narrow"/>
                <a:ea typeface="Times New Roman"/>
              </a:rPr>
              <a:t>- бір рет қолданылатын пластиктің белгілі бір түрлеріне тыйым салу,</a:t>
            </a:r>
          </a:p>
          <a:p>
            <a:pPr algn="just" rtl="0">
              <a:spcAft>
                <a:spcPct val="0"/>
              </a:spcAft>
            </a:pPr>
            <a:r>
              <a:rPr lang="kk" sz="2000" b="0" i="0" u="none" strike="noStrike">
                <a:solidFill>
                  <a:srgbClr val="376092"/>
                </a:solidFill>
                <a:highlight>
                  <a:srgbClr val="000000">
                    <a:alpha val="0"/>
                  </a:srgbClr>
                </a:highlight>
                <a:latin typeface="Arial Narrow"/>
                <a:ea typeface="Times New Roman"/>
              </a:rPr>
              <a:t>- өнім мен қаптаманың өмірлік циклын бағалау - бұл өнімді пайдаланудың әртүрлі кезеңдерінде оның экологиялық параметрлерін жақсарту тәсілдерін анықтауға көмектеседі.</a:t>
            </a:r>
            <a:endParaRPr lang="ru-RU" sz="2000">
              <a:solidFill>
                <a:schemeClr val="accent1">
                  <a:lumMod val="75000"/>
                </a:schemeClr>
              </a:solidFill>
              <a:effectLst/>
              <a:latin typeface="Arial Narrow" panose="020b0606020202030204" pitchFamily="34" charset="0"/>
              <a:ea typeface="Times New Roman" panose="02020603050405020304" pitchFamily="18" charset="0"/>
            </a:endParaRPr>
          </a:p>
        </p:txBody>
      </p:sp>
      <p:pic>
        <p:nvPicPr>
          <p:cNvPr id="1026" name="Picture 2" descr="Загрязнение окружающей среды. идея защиты планеты. пластиковые загрязнения, целлофановый мешок, использование биоразлагаемых материалов Бесплатные векторы"/>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07368" y="1318385"/>
            <a:ext cx="3852193" cy="3852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1361678"/>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862749" y="6492875"/>
            <a:ext cx="329251" cy="365125"/>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4</a:t>
            </a:r>
            <a:endParaRPr lang="ru-RU" sz="1333">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D6CDC6F9-B3BB-4B23-BD0B-76B323404725}"/>
              </a:ext>
            </a:extLst>
          </p:cNvPr>
          <p:cNvSpPr txBox="1"/>
          <p:nvPr/>
        </p:nvSpPr>
        <p:spPr>
          <a:xfrm>
            <a:off x="1991544" y="5877272"/>
            <a:ext cx="184731" cy="369332"/>
          </a:xfrm>
          <a:prstGeom prst="rect">
            <a:avLst/>
          </a:prstGeom>
          <a:noFill/>
        </p:spPr>
        <p:txBody>
          <a:bodyPr wrap="none" rtlCol="0">
            <a:noAutofit/>
          </a:bodyPr>
          <a:lstStyle/>
          <a:p>
            <a:endParaRPr lang="ru-RU"/>
          </a:p>
        </p:txBody>
      </p:sp>
      <p:sp>
        <p:nvSpPr>
          <p:cNvPr id="28" name="Заголовок 1"/>
          <p:cNvSpPr txBox="1"/>
          <p:nvPr/>
        </p:nvSpPr>
        <p:spPr bwMode="auto">
          <a:xfrm>
            <a:off x="335360" y="159021"/>
            <a:ext cx="9721080" cy="444299"/>
          </a:xfrm>
          <a:prstGeom prst="rect">
            <a:avLst/>
          </a:prstGeom>
          <a:noFill/>
          <a:ln w="9525">
            <a:noFill/>
            <a:miter lim="800000"/>
          </a:ln>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rtl="0"/>
            <a:r>
              <a:rPr lang="kk" sz="2400" b="1" i="0" u="none" strike="noStrike">
                <a:solidFill>
                  <a:srgbClr val="254061"/>
                </a:solidFill>
                <a:highlight>
                  <a:srgbClr val="000000">
                    <a:alpha val="0"/>
                  </a:srgbClr>
                </a:highlight>
                <a:latin typeface="Arial Narrow"/>
                <a:cs typeface="Arial"/>
              </a:rPr>
              <a:t>Экодизайн</a:t>
            </a:r>
          </a:p>
        </p:txBody>
      </p:sp>
      <p:sp>
        <p:nvSpPr>
          <p:cNvPr id="4" name="Прямоугольник 3"/>
          <p:cNvSpPr/>
          <p:nvPr/>
        </p:nvSpPr>
        <p:spPr>
          <a:xfrm>
            <a:off x="6405615" y="955318"/>
            <a:ext cx="5139371" cy="4801314"/>
          </a:xfrm>
          <a:prstGeom prst="rect">
            <a:avLst/>
          </a:prstGeom>
        </p:spPr>
        <p:txBody>
          <a:bodyPr wrap="square">
            <a:noAutofit/>
          </a:bodyPr>
          <a:lstStyle/>
          <a:p>
            <a:pPr algn="just" rtl="0">
              <a:spcAft>
                <a:spcPct val="0"/>
              </a:spcAft>
            </a:pPr>
            <a:r>
              <a:rPr lang="kk" sz="1800" b="0" i="0" u="none" strike="noStrike">
                <a:solidFill>
                  <a:srgbClr val="376092"/>
                </a:solidFill>
                <a:highlight>
                  <a:srgbClr val="000000">
                    <a:alpha val="0"/>
                  </a:srgbClr>
                </a:highlight>
                <a:latin typeface="Arial Narrow"/>
                <a:ea typeface="Times New Roman"/>
              </a:rPr>
              <a:t>Экологиялық дизайнды жасау мыналарды қамтиды:</a:t>
            </a:r>
          </a:p>
          <a:p>
            <a:pPr algn="just">
              <a:spcAft>
                <a:spcPct val="0"/>
              </a:spcAft>
            </a:pPr>
            <a:endParaRPr lang="ru-RU">
              <a:solidFill>
                <a:schemeClr val="accent1">
                  <a:lumMod val="75000"/>
                </a:schemeClr>
              </a:solidFill>
              <a:latin typeface="Arial Narrow" panose="020b0606020202030204" pitchFamily="34" charset="0"/>
              <a:ea typeface="Times New Roman" panose="02020603050405020304" pitchFamily="18" charset="0"/>
            </a:endParaRPr>
          </a:p>
          <a:p>
            <a:pPr algn="just" rtl="0">
              <a:spcAft>
                <a:spcPct val="0"/>
              </a:spcAft>
            </a:pPr>
            <a:r>
              <a:rPr lang="kk" sz="1800" b="0" i="0" u="none" strike="noStrike">
                <a:solidFill>
                  <a:srgbClr val="376092"/>
                </a:solidFill>
                <a:highlight>
                  <a:srgbClr val="000000">
                    <a:alpha val="0"/>
                  </a:srgbClr>
                </a:highlight>
                <a:latin typeface="Arial Narrow"/>
                <a:ea typeface="Times New Roman"/>
              </a:rPr>
              <a:t>- тауарларды қайта пайдалану және қайта өңдеу мүмкіндігімен буып-түю;</a:t>
            </a:r>
          </a:p>
          <a:p>
            <a:pPr algn="just">
              <a:spcAft>
                <a:spcPct val="0"/>
              </a:spcAft>
            </a:pPr>
            <a:endParaRPr lang="ru-RU">
              <a:solidFill>
                <a:schemeClr val="accent1">
                  <a:lumMod val="75000"/>
                </a:schemeClr>
              </a:solidFill>
              <a:latin typeface="Arial Narrow" panose="020b0606020202030204" pitchFamily="34" charset="0"/>
              <a:ea typeface="Times New Roman" panose="02020603050405020304" pitchFamily="18" charset="0"/>
            </a:endParaRPr>
          </a:p>
          <a:p>
            <a:pPr algn="just" rtl="0">
              <a:spcAft>
                <a:spcPct val="0"/>
              </a:spcAft>
            </a:pPr>
            <a:r>
              <a:rPr lang="kk" sz="1800" b="0" i="0" u="none" strike="noStrike">
                <a:solidFill>
                  <a:srgbClr val="376092"/>
                </a:solidFill>
                <a:highlight>
                  <a:srgbClr val="000000">
                    <a:alpha val="0"/>
                  </a:srgbClr>
                </a:highlight>
                <a:latin typeface="Arial Narrow"/>
                <a:ea typeface="Times New Roman"/>
              </a:rPr>
              <a:t>- энергияны аз қажет ететін материалдарды қолдану;</a:t>
            </a:r>
          </a:p>
          <a:p>
            <a:pPr algn="just">
              <a:spcAft>
                <a:spcPct val="0"/>
              </a:spcAft>
            </a:pPr>
            <a:endParaRPr lang="ru-RU">
              <a:solidFill>
                <a:schemeClr val="accent1">
                  <a:lumMod val="75000"/>
                </a:schemeClr>
              </a:solidFill>
              <a:latin typeface="Arial Narrow" panose="020b0606020202030204" pitchFamily="34" charset="0"/>
              <a:ea typeface="Times New Roman" panose="02020603050405020304" pitchFamily="18" charset="0"/>
            </a:endParaRPr>
          </a:p>
          <a:p>
            <a:pPr algn="just" rtl="0">
              <a:spcAft>
                <a:spcPct val="0"/>
              </a:spcAft>
            </a:pPr>
            <a:r>
              <a:rPr lang="kk" sz="1800" b="0" i="0" u="none" strike="noStrike">
                <a:solidFill>
                  <a:srgbClr val="376092"/>
                </a:solidFill>
                <a:highlight>
                  <a:srgbClr val="000000">
                    <a:alpha val="0"/>
                  </a:srgbClr>
                </a:highlight>
                <a:latin typeface="Arial Narrow"/>
                <a:ea typeface="Times New Roman"/>
              </a:rPr>
              <a:t>- ыңғайлы жеткізу үшін тиімді конфигурация әзірлеу, яғни бір тасымалдау кезінде мүмкіндігінше көп өнім тасымалдауға мүмкіндік беретін өнім түрін ойлап табу керек. </a:t>
            </a:r>
          </a:p>
          <a:p>
            <a:pPr algn="just">
              <a:spcAft>
                <a:spcPct val="0"/>
              </a:spcAft>
            </a:pPr>
            <a:endParaRPr lang="ru-RU">
              <a:solidFill>
                <a:schemeClr val="accent1">
                  <a:lumMod val="75000"/>
                </a:schemeClr>
              </a:solidFill>
              <a:latin typeface="Arial Narrow" panose="020b0606020202030204" pitchFamily="34" charset="0"/>
              <a:ea typeface="Times New Roman" panose="02020603050405020304" pitchFamily="18" charset="0"/>
            </a:endParaRPr>
          </a:p>
          <a:p>
            <a:pPr algn="just" rtl="0">
              <a:spcAft>
                <a:spcPct val="0"/>
              </a:spcAft>
            </a:pPr>
            <a:r>
              <a:rPr lang="kk" sz="1800" b="0" i="0" u="none" strike="noStrike">
                <a:solidFill>
                  <a:srgbClr val="376092"/>
                </a:solidFill>
                <a:highlight>
                  <a:srgbClr val="000000">
                    <a:alpha val="0"/>
                  </a:srgbClr>
                </a:highlight>
                <a:latin typeface="Arial Narrow"/>
                <a:ea typeface="Times New Roman"/>
              </a:rPr>
              <a:t>Алайда экодизайнды іске асыру көп энергияны қажет етуі немесе өнімнің жарамдылық мерзімін қысқартуы мүмкін. Мұндай факторларды да ескеріп, ымыраға келу керек.</a:t>
            </a:r>
            <a:endParaRPr lang="ru-RU">
              <a:solidFill>
                <a:schemeClr val="accent1">
                  <a:lumMod val="75000"/>
                </a:schemeClr>
              </a:solidFill>
              <a:latin typeface="Arial Narrow" panose="020b0606020202030204" pitchFamily="34" charset="0"/>
              <a:ea typeface="Times New Roman" panose="02020603050405020304" pitchFamily="18" charset="0"/>
            </a:endParaRP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noAutofit/>
          </a:bodyPr>
          <a:lstStyle/>
          <a:p>
            <a:endParaRPr lang="ru-RU"/>
          </a:p>
        </p:txBody>
      </p:sp>
      <p:pic>
        <p:nvPicPr>
          <p:cNvPr id="2052" name="Picture 4" descr="Сохранить концепцию планеты Бесплатные векторы"/>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99985" y="780488"/>
            <a:ext cx="5796015" cy="56010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003777"/>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455036" y="6520259"/>
            <a:ext cx="685795" cy="337741"/>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5</a:t>
            </a:r>
            <a:endParaRPr lang="ru-RU" sz="1333">
              <a:solidFill>
                <a:schemeClr val="tx1">
                  <a:tint val="75000"/>
                </a:schemeClr>
              </a:solidFill>
              <a:latin typeface="Arial Narrow" panose="020b0606020202030204" pitchFamily="34" charset="0"/>
            </a:endParaRPr>
          </a:p>
        </p:txBody>
      </p:sp>
      <p:sp>
        <p:nvSpPr>
          <p:cNvPr id="31" name="Заголовок 1"/>
          <p:cNvSpPr>
            <a:spLocks noGrp="1"/>
          </p:cNvSpPr>
          <p:nvPr>
            <p:ph type="title"/>
          </p:nvPr>
        </p:nvSpPr>
        <p:spPr>
          <a:xfrm>
            <a:off x="263351" y="51770"/>
            <a:ext cx="7070899" cy="696077"/>
          </a:xfrm>
        </p:spPr>
        <p:txBody>
          <a:bodyPr>
            <a:noAutofit/>
          </a:bodyPr>
          <a:lstStyle/>
          <a:p>
            <a:pPr algn="l" rtl="0"/>
            <a:r>
              <a:rPr lang="kk" sz="2400" b="1" i="0" u="none" strike="noStrike">
                <a:solidFill>
                  <a:srgbClr val="254061"/>
                </a:solidFill>
                <a:highlight>
                  <a:srgbClr val="000000">
                    <a:alpha val="0"/>
                  </a:srgbClr>
                </a:highlight>
                <a:latin typeface="Arial Narrow"/>
              </a:rPr>
              <a:t>Пластик тұтынуды азайту</a:t>
            </a:r>
            <a:endParaRPr lang="ru-RU" sz="2400" b="1">
              <a:solidFill>
                <a:schemeClr val="accent1">
                  <a:lumMod val="50000"/>
                </a:schemeClr>
              </a:solidFill>
              <a:latin typeface="Arial Narrow" panose="020b0606020202030204" pitchFamily="34" charset="0"/>
            </a:endParaRP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520259"/>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5" name="Прямоугольник 24">
            <a:extLst>
              <a:ext uri="{FF2B5EF4-FFF2-40B4-BE49-F238E27FC236}">
                <a16:creationId xmlns:a16="http://schemas.microsoft.com/office/drawing/2014/main" id="{61A60B50-3C22-48F4-B99A-59F43258E866}"/>
              </a:ext>
            </a:extLst>
          </p:cNvPr>
          <p:cNvSpPr/>
          <p:nvPr/>
        </p:nvSpPr>
        <p:spPr>
          <a:xfrm>
            <a:off x="6660701" y="1916832"/>
            <a:ext cx="4824536" cy="2862322"/>
          </a:xfrm>
          <a:prstGeom prst="rect">
            <a:avLst/>
          </a:prstGeom>
        </p:spPr>
        <p:txBody>
          <a:bodyPr wrap="square">
            <a:noAutofit/>
          </a:bodyPr>
          <a:lstStyle/>
          <a:p>
            <a:pPr algn="just" rtl="0">
              <a:spcAft>
                <a:spcPct val="0"/>
              </a:spcAft>
              <a:tabLst>
                <a:tab pos="180340"/>
                <a:tab pos="630555"/>
              </a:tabLst>
            </a:pPr>
            <a:r>
              <a:rPr lang="kk" sz="1800" b="0" i="0" u="none" strike="noStrike">
                <a:solidFill>
                  <a:srgbClr val="376092"/>
                </a:solidFill>
                <a:highlight>
                  <a:srgbClr val="000000">
                    <a:alpha val="0"/>
                  </a:srgbClr>
                </a:highlight>
                <a:latin typeface="Arial Narrow"/>
                <a:cs typeface="Arial"/>
              </a:rPr>
              <a:t>Пластмассаның тұтылынуын азайту тиімді, алайда тағамдық өнімдерді сақтау қауіптілігіне және қолайсыздығына байланысты кейде қолжетімсіз. Алайда, қажетсіз қаптамаға (мысалы, қосарланған) жол бермеуге немесе экологиялық баламаларды таңдауға болады. </a:t>
            </a:r>
          </a:p>
          <a:p>
            <a:pPr algn="just">
              <a:spcAft>
                <a:spcPct val="0"/>
              </a:spcAft>
              <a:tabLst>
                <a:tab pos="180340"/>
                <a:tab pos="630555"/>
              </a:tabLst>
            </a:pPr>
            <a:endParaRPr lang="ru-RU">
              <a:solidFill>
                <a:schemeClr val="accent1">
                  <a:lumMod val="75000"/>
                </a:schemeClr>
              </a:solidFill>
              <a:latin typeface="Arial Narrow" panose="020b0606020202030204" pitchFamily="34" charset="0"/>
              <a:cs typeface="Arial" panose="020b0604020202020204" pitchFamily="34" charset="0"/>
            </a:endParaRPr>
          </a:p>
          <a:p>
            <a:pPr algn="just" rtl="0">
              <a:spcAft>
                <a:spcPct val="0"/>
              </a:spcAft>
              <a:tabLst>
                <a:tab pos="180340"/>
                <a:tab pos="630555"/>
              </a:tabLst>
            </a:pPr>
            <a:r>
              <a:rPr lang="kk" sz="1800" b="0" i="0" u="none" strike="noStrike">
                <a:solidFill>
                  <a:srgbClr val="376092"/>
                </a:solidFill>
                <a:highlight>
                  <a:srgbClr val="000000">
                    <a:alpha val="0"/>
                  </a:srgbClr>
                </a:highlight>
                <a:latin typeface="Arial Narrow"/>
                <a:cs typeface="Arial"/>
              </a:rPr>
              <a:t>Құрамында пластмасса жоқ тауарларға сұраныстың артуы өз кезегінде компанияларды өз өнімдерінің дизайнын өзгертуге мәжбүр етеді.</a:t>
            </a:r>
            <a:endParaRPr lang="ru-RU" smtClean="0">
              <a:solidFill>
                <a:schemeClr val="accent1">
                  <a:lumMod val="75000"/>
                </a:schemeClr>
              </a:solidFill>
              <a:latin typeface="Arial Narrow" panose="020b0606020202030204" pitchFamily="34" charset="0"/>
              <a:cs typeface="Arial" panose="020b0604020202020204" pitchFamily="34" charset="0"/>
            </a:endParaRPr>
          </a:p>
        </p:txBody>
      </p:sp>
      <p:pic>
        <p:nvPicPr>
          <p:cNvPr id="3074" name="Picture 2" descr="Сохранить концепцию планеты с людьми, заботящимися о земле Бесплатные векторы"/>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63351" y="778014"/>
            <a:ext cx="5962650" cy="55313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3469020"/>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862749" y="6492875"/>
            <a:ext cx="329251" cy="365125"/>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6</a:t>
            </a:r>
            <a:endParaRPr lang="ru-RU" sz="1333">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D6CDC6F9-B3BB-4B23-BD0B-76B323404725}"/>
              </a:ext>
            </a:extLst>
          </p:cNvPr>
          <p:cNvSpPr txBox="1"/>
          <p:nvPr/>
        </p:nvSpPr>
        <p:spPr>
          <a:xfrm>
            <a:off x="1991544" y="5877272"/>
            <a:ext cx="184731" cy="369332"/>
          </a:xfrm>
          <a:prstGeom prst="rect">
            <a:avLst/>
          </a:prstGeom>
          <a:noFill/>
        </p:spPr>
        <p:txBody>
          <a:bodyPr wrap="none" rtlCol="0">
            <a:noAutofit/>
          </a:bodyPr>
          <a:lstStyle/>
          <a:p>
            <a:endParaRPr lang="ru-RU"/>
          </a:p>
        </p:txBody>
      </p:sp>
      <p:sp>
        <p:nvSpPr>
          <p:cNvPr id="28" name="Заголовок 1"/>
          <p:cNvSpPr txBox="1"/>
          <p:nvPr/>
        </p:nvSpPr>
        <p:spPr bwMode="auto">
          <a:xfrm>
            <a:off x="335360" y="159021"/>
            <a:ext cx="9721080" cy="444299"/>
          </a:xfrm>
          <a:prstGeom prst="rect">
            <a:avLst/>
          </a:prstGeom>
          <a:noFill/>
          <a:ln w="9525">
            <a:noFill/>
            <a:miter lim="800000"/>
          </a:ln>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rtl="0"/>
            <a:r>
              <a:rPr lang="kk" sz="2400" b="1" i="0" u="none" strike="noStrike">
                <a:solidFill>
                  <a:srgbClr val="254061"/>
                </a:solidFill>
                <a:highlight>
                  <a:srgbClr val="000000">
                    <a:alpha val="0"/>
                  </a:srgbClr>
                </a:highlight>
                <a:latin typeface="Arial Narrow"/>
                <a:cs typeface="Arial"/>
              </a:rPr>
              <a:t>Халықтың хабардарлығын арттыру</a:t>
            </a: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noAutofit/>
          </a:bodyPr>
          <a:lstStyle/>
          <a:p>
            <a:endParaRPr lang="ru-RU"/>
          </a:p>
        </p:txBody>
      </p:sp>
      <p:sp>
        <p:nvSpPr>
          <p:cNvPr id="2" name="Прямоугольник 1"/>
          <p:cNvSpPr/>
          <p:nvPr/>
        </p:nvSpPr>
        <p:spPr>
          <a:xfrm>
            <a:off x="7049343" y="910352"/>
            <a:ext cx="4244426" cy="5078313"/>
          </a:xfrm>
          <a:prstGeom prst="rect">
            <a:avLst/>
          </a:prstGeom>
        </p:spPr>
        <p:txBody>
          <a:bodyPr wrap="square">
            <a:noAutofit/>
          </a:bodyPr>
          <a:lstStyle/>
          <a:p>
            <a:pPr algn="just" rtl="0"/>
            <a:r>
              <a:rPr lang="kk" sz="1800" b="0" i="0" u="none" strike="noStrike">
                <a:solidFill>
                  <a:srgbClr val="254061"/>
                </a:solidFill>
                <a:highlight>
                  <a:srgbClr val="000000">
                    <a:alpha val="0"/>
                  </a:srgbClr>
                </a:highlight>
                <a:latin typeface="Arial Narrow"/>
              </a:rPr>
              <a:t>Тұтынушылардың қоршаған ортаға келтіретін әсері туралы хабардарлығын арттыру ұзақ мерзімді стратегия болып табылады. Оны ресми білім беру арқылы қамтамасыз етуге болады: мектептерде, университеттерде немесе бейресми – жаңалықтар, бейнероликтер. Экологиялық проблемаларға деген қызығушылық артып келеді және тегін онлайн курстар, дәрістер мен іс-шаралар, тақырыптық мобильді қосымшалар арқылы қолдау табады.</a:t>
            </a:r>
          </a:p>
          <a:p>
            <a:pPr algn="just"/>
            <a:endParaRPr lang="ru-RU">
              <a:solidFill>
                <a:schemeClr val="accent1">
                  <a:lumMod val="50000"/>
                </a:schemeClr>
              </a:solidFill>
              <a:latin typeface="Arial Narrow" panose="020b0606020202030204" pitchFamily="34" charset="0"/>
            </a:endParaRPr>
          </a:p>
          <a:p>
            <a:pPr algn="just" rtl="0"/>
            <a:r>
              <a:rPr lang="kk" sz="1800" b="0" i="0" u="none" strike="noStrike">
                <a:solidFill>
                  <a:srgbClr val="254061"/>
                </a:solidFill>
                <a:highlight>
                  <a:srgbClr val="000000">
                    <a:alpha val="0"/>
                  </a:srgbClr>
                </a:highlight>
                <a:latin typeface="Arial Narrow"/>
              </a:rPr>
              <a:t>Іздеу жүйелері мен әлеуметтік желілерде "микропластик" кілт сөзіне сұрау салу статистикасы өсуде. Медиада осы тақырыптағы материалдар саны артты. Дегенмен, пластик тұтынудың төмендеуі, ең алдымен, онсыз балама нұсқалардың болуына байланысты.</a:t>
            </a:r>
          </a:p>
        </p:txBody>
      </p:sp>
      <p:pic>
        <p:nvPicPr>
          <p:cNvPr id="4098" name="Picture 2" descr="Сохранить концепцию планеты с людьми и землей Premium векторы"/>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79376" y="780488"/>
            <a:ext cx="5962650" cy="54661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2270501"/>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862749" y="6492875"/>
            <a:ext cx="329251" cy="365125"/>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7</a:t>
            </a:r>
            <a:endParaRPr lang="ru-RU" sz="1333">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D6CDC6F9-B3BB-4B23-BD0B-76B323404725}"/>
              </a:ext>
            </a:extLst>
          </p:cNvPr>
          <p:cNvSpPr txBox="1"/>
          <p:nvPr/>
        </p:nvSpPr>
        <p:spPr>
          <a:xfrm>
            <a:off x="1991544" y="5877272"/>
            <a:ext cx="184731" cy="369332"/>
          </a:xfrm>
          <a:prstGeom prst="rect">
            <a:avLst/>
          </a:prstGeom>
          <a:noFill/>
        </p:spPr>
        <p:txBody>
          <a:bodyPr wrap="none" rtlCol="0">
            <a:noAutofit/>
          </a:bodyPr>
          <a:lstStyle/>
          <a:p>
            <a:endParaRPr lang="ru-RU"/>
          </a:p>
        </p:txBody>
      </p:sp>
      <p:sp>
        <p:nvSpPr>
          <p:cNvPr id="28" name="Заголовок 1"/>
          <p:cNvSpPr txBox="1"/>
          <p:nvPr/>
        </p:nvSpPr>
        <p:spPr bwMode="auto">
          <a:xfrm>
            <a:off x="335360" y="159021"/>
            <a:ext cx="9721080" cy="444299"/>
          </a:xfrm>
          <a:prstGeom prst="rect">
            <a:avLst/>
          </a:prstGeom>
          <a:noFill/>
          <a:ln w="9525">
            <a:noFill/>
            <a:miter lim="800000"/>
          </a:ln>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rtl="0"/>
            <a:r>
              <a:rPr lang="kk" sz="2400" b="1" i="0" u="none" strike="noStrike">
                <a:solidFill>
                  <a:srgbClr val="254061"/>
                </a:solidFill>
                <a:highlight>
                  <a:srgbClr val="000000">
                    <a:alpha val="0"/>
                  </a:srgbClr>
                </a:highlight>
                <a:latin typeface="Arial Narrow"/>
                <a:cs typeface="Arial"/>
              </a:rPr>
              <a:t>Өндірушінің қалдықтар үшін кеңейтілген жауапкершілігі</a:t>
            </a: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noAutofit/>
          </a:bodyPr>
          <a:lstStyle/>
          <a:p>
            <a:endParaRPr lang="ru-RU"/>
          </a:p>
        </p:txBody>
      </p:sp>
      <p:sp>
        <p:nvSpPr>
          <p:cNvPr id="2" name="Прямоугольник 1"/>
          <p:cNvSpPr/>
          <p:nvPr/>
        </p:nvSpPr>
        <p:spPr>
          <a:xfrm>
            <a:off x="6507439" y="1268760"/>
            <a:ext cx="5355310" cy="3139321"/>
          </a:xfrm>
          <a:prstGeom prst="rect">
            <a:avLst/>
          </a:prstGeom>
        </p:spPr>
        <p:txBody>
          <a:bodyPr wrap="square">
            <a:noAutofit/>
          </a:bodyPr>
          <a:lstStyle/>
          <a:p>
            <a:pPr algn="just" rtl="0"/>
            <a:r>
              <a:rPr lang="kk" sz="1800" b="0" i="0" u="none" strike="noStrike">
                <a:solidFill>
                  <a:srgbClr val="254061"/>
                </a:solidFill>
                <a:highlight>
                  <a:srgbClr val="000000">
                    <a:alpha val="0"/>
                  </a:srgbClr>
                </a:highlight>
                <a:latin typeface="Arial Narrow"/>
              </a:rPr>
              <a:t>Компаниялар қалдықтарды азайтуға тырысуы керек және өндірушінің кеңейтілген жауапкершілігі аясында олардың өнімдері шығарған қоқыс үшін жауапкершілік көтеруі тиіс. Бұл кәдеге жарату нормативтерін сақтау, қайта өңдеушілермен шарттарға қол қою және экологиялық алымды төлеу жауапкершілігінен тұрады.</a:t>
            </a:r>
          </a:p>
          <a:p>
            <a:pPr algn="just"/>
            <a:endParaRPr lang="ru-RU">
              <a:solidFill>
                <a:schemeClr val="accent1">
                  <a:lumMod val="50000"/>
                </a:schemeClr>
              </a:solidFill>
              <a:latin typeface="Arial Narrow" panose="020b0606020202030204" pitchFamily="34" charset="0"/>
            </a:endParaRPr>
          </a:p>
          <a:p>
            <a:pPr algn="just" rtl="0"/>
            <a:r>
              <a:rPr lang="kk" sz="1800" b="0" i="0" u="none" strike="noStrike">
                <a:solidFill>
                  <a:srgbClr val="254061"/>
                </a:solidFill>
                <a:highlight>
                  <a:srgbClr val="000000">
                    <a:alpha val="0"/>
                  </a:srgbClr>
                </a:highlight>
                <a:latin typeface="Arial Narrow"/>
              </a:rPr>
              <a:t>Қайта өңдеушілер мен қайталама шикізатты пайдаланатын компанияларға субсидиялармен және сыйлықақылар берумен өндірушінің жауапкершілігін ынталандыру ұсынылады.</a:t>
            </a:r>
          </a:p>
        </p:txBody>
      </p:sp>
      <p:pic>
        <p:nvPicPr>
          <p:cNvPr id="5122" name="Picture 2" descr="Сохранить концепцию планеты Бесплатные векторы"/>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40768" y="778503"/>
            <a:ext cx="5962650" cy="5468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7021434"/>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862749" y="6492875"/>
            <a:ext cx="329251" cy="365125"/>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8</a:t>
            </a:r>
            <a:endParaRPr lang="ru-RU" sz="1333">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D6CDC6F9-B3BB-4B23-BD0B-76B323404725}"/>
              </a:ext>
            </a:extLst>
          </p:cNvPr>
          <p:cNvSpPr txBox="1"/>
          <p:nvPr/>
        </p:nvSpPr>
        <p:spPr>
          <a:xfrm>
            <a:off x="1991544" y="5877272"/>
            <a:ext cx="184731" cy="369332"/>
          </a:xfrm>
          <a:prstGeom prst="rect">
            <a:avLst/>
          </a:prstGeom>
          <a:noFill/>
        </p:spPr>
        <p:txBody>
          <a:bodyPr wrap="none" rtlCol="0">
            <a:noAutofit/>
          </a:bodyPr>
          <a:lstStyle/>
          <a:p>
            <a:endParaRPr lang="ru-RU"/>
          </a:p>
        </p:txBody>
      </p:sp>
      <p:sp>
        <p:nvSpPr>
          <p:cNvPr id="28" name="Заголовок 1"/>
          <p:cNvSpPr txBox="1"/>
          <p:nvPr/>
        </p:nvSpPr>
        <p:spPr bwMode="auto">
          <a:xfrm>
            <a:off x="335360" y="138392"/>
            <a:ext cx="9721080" cy="444299"/>
          </a:xfrm>
          <a:prstGeom prst="rect">
            <a:avLst/>
          </a:prstGeom>
          <a:noFill/>
          <a:ln w="9525">
            <a:noFill/>
            <a:miter lim="800000"/>
          </a:ln>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rtl="0"/>
            <a:r>
              <a:rPr lang="kk" sz="2400" b="1" i="0" u="none" strike="noStrike">
                <a:solidFill>
                  <a:srgbClr val="254061"/>
                </a:solidFill>
                <a:highlight>
                  <a:srgbClr val="000000">
                    <a:alpha val="0"/>
                  </a:srgbClr>
                </a:highlight>
                <a:latin typeface="Arial Narrow"/>
                <a:cs typeface="Arial"/>
              </a:rPr>
              <a:t>Қалдықтарды жинау және кәдеге жарату жүйесін жетілдіру</a:t>
            </a: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noAutofit/>
          </a:bodyPr>
          <a:lstStyle/>
          <a:p>
            <a:endParaRPr lang="ru-RU"/>
          </a:p>
        </p:txBody>
      </p:sp>
      <p:sp>
        <p:nvSpPr>
          <p:cNvPr id="2" name="Прямоугольник 1"/>
          <p:cNvSpPr/>
          <p:nvPr/>
        </p:nvSpPr>
        <p:spPr>
          <a:xfrm>
            <a:off x="6085943" y="1093817"/>
            <a:ext cx="5544616" cy="4524315"/>
          </a:xfrm>
          <a:prstGeom prst="rect">
            <a:avLst/>
          </a:prstGeom>
        </p:spPr>
        <p:txBody>
          <a:bodyPr wrap="square">
            <a:noAutofit/>
          </a:bodyPr>
          <a:lstStyle/>
          <a:p>
            <a:pPr algn="just" rtl="0"/>
            <a:r>
              <a:rPr lang="kk" sz="1800" b="0" i="0" u="none" strike="noStrike">
                <a:solidFill>
                  <a:srgbClr val="254061"/>
                </a:solidFill>
                <a:highlight>
                  <a:srgbClr val="000000">
                    <a:alpha val="0"/>
                  </a:srgbClr>
                </a:highlight>
                <a:latin typeface="Arial Narrow"/>
              </a:rPr>
              <a:t>Қалдықтарды басқару 4R тұжырымдамасына негізделген: бас тарту, қысқарту, қайта пайдалану, қайта өңдеу. Қысқарту мен қайта пайдалану басымдық болып табылатынына қарамастан, қаптама мәселесін шешу күрделі болып табылады. Ол қалпына келтіруді, сұрыптауды және қайта толтыруды қажет етеді. Бұл азық-түлік өнеркәсібі үшін қолайсыз, алайда мұндай материалды азық-түлік емес тауарларды қаптау үшін пайдалануға болады.</a:t>
            </a:r>
          </a:p>
          <a:p>
            <a:pPr algn="just"/>
            <a:endParaRPr lang="ru-RU">
              <a:solidFill>
                <a:schemeClr val="accent1">
                  <a:lumMod val="50000"/>
                </a:schemeClr>
              </a:solidFill>
              <a:latin typeface="Arial Narrow" panose="020b0606020202030204" pitchFamily="34" charset="0"/>
            </a:endParaRPr>
          </a:p>
          <a:p>
            <a:pPr algn="just" rtl="0"/>
            <a:r>
              <a:rPr lang="kk" sz="1800" b="0" i="0" u="none" strike="noStrike">
                <a:solidFill>
                  <a:srgbClr val="254061"/>
                </a:solidFill>
                <a:highlight>
                  <a:srgbClr val="000000">
                    <a:alpha val="0"/>
                  </a:srgbClr>
                </a:highlight>
                <a:latin typeface="Arial Narrow"/>
              </a:rPr>
              <a:t>Сондықтан қалдықтарды қайта өңдеп, шикізат ретінде немесе энергия өндіру үшін қайта пайдалану керек. Тек күл сияқты соңғы қалдықтарды қоқыс тастайтын жерге шығару керек. Бұл процестерді бақылау үшін қалдықтарды басқарудың интеграцияланған жүйесін әзірлеу қажет. </a:t>
            </a:r>
          </a:p>
          <a:p>
            <a:pPr algn="just"/>
            <a:endParaRPr lang="ru-RU">
              <a:solidFill>
                <a:schemeClr val="accent1">
                  <a:lumMod val="50000"/>
                </a:schemeClr>
              </a:solidFill>
              <a:latin typeface="Arial Narrow" panose="020b0606020202030204" pitchFamily="34" charset="0"/>
            </a:endParaRPr>
          </a:p>
        </p:txBody>
      </p:sp>
      <p:pic>
        <p:nvPicPr>
          <p:cNvPr id="6146" name="Picture 2" descr="Повторяет дневной фон Premium векторы"/>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88405" y="779081"/>
            <a:ext cx="5763579" cy="558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2353375"/>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Группа 2"/>
          <p:cNvGrpSpPr/>
          <p:nvPr/>
        </p:nvGrpSpPr>
        <p:grpSpPr>
          <a:xfrm>
            <a:off x="0" y="691110"/>
            <a:ext cx="12192000" cy="1588"/>
            <a:chOff x="0" y="691110"/>
            <a:chExt cx="12192000" cy="1588"/>
          </a:xfrm>
        </p:grpSpPr>
        <p:cxnSp>
          <p:nvCxnSpPr>
            <p:cNvPr id="16" name="Прямая соединительная линия 15"/>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3" name="Номер слайда 3"/>
          <p:cNvSpPr txBox="1"/>
          <p:nvPr/>
        </p:nvSpPr>
        <p:spPr>
          <a:xfrm>
            <a:off x="11862749" y="6492875"/>
            <a:ext cx="329251" cy="365125"/>
          </a:xfrm>
          <a:prstGeom prst="rect">
            <a:avLst/>
          </a:prstGeom>
        </p:spPr>
        <p:txBody>
          <a:bodyPr vert="horz" lIns="121920" tIns="60960" rIns="121920" bIns="60960" rtlCol="0" anchor="ctr">
            <a:noAutofit/>
          </a:bodyPr>
          <a:lstStyle/>
          <a:p>
            <a:pPr algn="r" defTabSz="1219170" rtl="0" fontAlgn="auto">
              <a:spcBef>
                <a:spcPct val="0"/>
              </a:spcBef>
              <a:spcAft>
                <a:spcPct val="0"/>
              </a:spcAft>
              <a:defRPr/>
            </a:pPr>
            <a:r>
              <a:rPr lang="kk" sz="1300" b="0" i="0" u="none" strike="noStrike">
                <a:solidFill>
                  <a:srgbClr val="898989"/>
                </a:solidFill>
                <a:highlight>
                  <a:srgbClr val="000000">
                    <a:alpha val="0"/>
                  </a:srgbClr>
                </a:highlight>
                <a:latin typeface="Arial Narrow"/>
              </a:rPr>
              <a:t>9</a:t>
            </a:r>
            <a:endParaRPr lang="ru-RU" sz="1333">
              <a:solidFill>
                <a:schemeClr val="tx1">
                  <a:tint val="75000"/>
                </a:schemeClr>
              </a:solidFill>
              <a:latin typeface="Arial Narrow" panose="020b0606020202030204" pitchFamily="34" charset="0"/>
            </a:endParaRPr>
          </a:p>
        </p:txBody>
      </p:sp>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4512" y="68627"/>
            <a:ext cx="1178515" cy="534693"/>
          </a:xfrm>
          <a:prstGeom prst="rect">
            <a:avLst/>
          </a:prstGeom>
        </p:spPr>
      </p:pic>
      <p:grpSp>
        <p:nvGrpSpPr>
          <p:cNvPr id="21" name="Группа 20"/>
          <p:cNvGrpSpPr/>
          <p:nvPr/>
        </p:nvGrpSpPr>
        <p:grpSpPr>
          <a:xfrm>
            <a:off x="0" y="6470888"/>
            <a:ext cx="12192000" cy="1588"/>
            <a:chOff x="0" y="691110"/>
            <a:chExt cx="12192000" cy="1588"/>
          </a:xfrm>
        </p:grpSpPr>
        <p:cxnSp>
          <p:nvCxnSpPr>
            <p:cNvPr id="22" name="Прямая соединительная линия 21"/>
            <p:cNvCxnSpPr/>
            <p:nvPr/>
          </p:nvCxnSpPr>
          <p:spPr>
            <a:xfrm>
              <a:off x="0" y="691110"/>
              <a:ext cx="8858251" cy="1588"/>
            </a:xfrm>
            <a:prstGeom prst="line">
              <a:avLst/>
            </a:prstGeom>
            <a:ln w="57150">
              <a:solidFill>
                <a:srgbClr val="339AC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a:off x="8858251" y="691110"/>
              <a:ext cx="1809749" cy="1588"/>
            </a:xfrm>
            <a:prstGeom prst="line">
              <a:avLst/>
            </a:prstGeom>
            <a:ln w="57150">
              <a:solidFill>
                <a:srgbClr val="F77F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10668000" y="691110"/>
              <a:ext cx="1524000"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D6CDC6F9-B3BB-4B23-BD0B-76B323404725}"/>
              </a:ext>
            </a:extLst>
          </p:cNvPr>
          <p:cNvSpPr txBox="1"/>
          <p:nvPr/>
        </p:nvSpPr>
        <p:spPr>
          <a:xfrm>
            <a:off x="1991544" y="5877272"/>
            <a:ext cx="184731" cy="369332"/>
          </a:xfrm>
          <a:prstGeom prst="rect">
            <a:avLst/>
          </a:prstGeom>
          <a:noFill/>
        </p:spPr>
        <p:txBody>
          <a:bodyPr wrap="none" rtlCol="0">
            <a:noAutofit/>
          </a:bodyPr>
          <a:lstStyle/>
          <a:p>
            <a:endParaRPr lang="ru-RU"/>
          </a:p>
        </p:txBody>
      </p:sp>
      <p:sp>
        <p:nvSpPr>
          <p:cNvPr id="28" name="Заголовок 1"/>
          <p:cNvSpPr txBox="1"/>
          <p:nvPr/>
        </p:nvSpPr>
        <p:spPr bwMode="auto">
          <a:xfrm>
            <a:off x="335360" y="159021"/>
            <a:ext cx="9721080" cy="444299"/>
          </a:xfrm>
          <a:prstGeom prst="rect">
            <a:avLst/>
          </a:prstGeom>
          <a:noFill/>
          <a:ln w="9525">
            <a:noFill/>
            <a:miter lim="800000"/>
          </a:ln>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25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rtl="0"/>
            <a:r>
              <a:rPr lang="kk" sz="2400" b="1" i="0" u="none" strike="noStrike">
                <a:solidFill>
                  <a:srgbClr val="254061"/>
                </a:solidFill>
                <a:highlight>
                  <a:srgbClr val="000000">
                    <a:alpha val="0"/>
                  </a:srgbClr>
                </a:highlight>
                <a:latin typeface="Arial Narrow"/>
                <a:cs typeface="Arial"/>
              </a:rPr>
              <a:t>Қалдықтарды қайта өңдеу</a:t>
            </a:r>
          </a:p>
        </p:txBody>
      </p:sp>
      <p:sp>
        <p:nvSpPr>
          <p:cNvPr id="6" name="Rectangle 1"/>
          <p:cNvSpPr>
            <a:spLocks noChangeArrowheads="1"/>
          </p:cNvSpPr>
          <p:nvPr/>
        </p:nvSpPr>
        <p:spPr bwMode="auto">
          <a:xfrm>
            <a:off x="609600" y="3127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noAutofit/>
          </a:bodyPr>
          <a:lstStyle/>
          <a:p>
            <a:endParaRPr lang="ru-RU"/>
          </a:p>
        </p:txBody>
      </p:sp>
      <p:sp>
        <p:nvSpPr>
          <p:cNvPr id="2" name="Прямоугольник 1"/>
          <p:cNvSpPr/>
          <p:nvPr/>
        </p:nvSpPr>
        <p:spPr>
          <a:xfrm>
            <a:off x="5794857" y="740175"/>
            <a:ext cx="6126788" cy="5632311"/>
          </a:xfrm>
          <a:prstGeom prst="rect">
            <a:avLst/>
          </a:prstGeom>
        </p:spPr>
        <p:txBody>
          <a:bodyPr wrap="square">
            <a:noAutofit/>
          </a:bodyPr>
          <a:lstStyle/>
          <a:p>
            <a:pPr algn="just" rtl="0"/>
            <a:r>
              <a:rPr lang="kk" sz="1800" b="0" i="0" u="none" strike="noStrike">
                <a:solidFill>
                  <a:srgbClr val="254061"/>
                </a:solidFill>
                <a:highlight>
                  <a:srgbClr val="000000">
                    <a:alpha val="0"/>
                  </a:srgbClr>
                </a:highlight>
                <a:latin typeface="Arial Narrow"/>
              </a:rPr>
              <a:t>Пластмассаны қайта өңдеу келесі кезеңдерді қамтитын күрделі процесс болып табылады:</a:t>
            </a:r>
          </a:p>
          <a:p>
            <a:pPr algn="just" rtl="0"/>
            <a:r>
              <a:rPr lang="kk" sz="1800" b="0" i="0" u="none" strike="noStrike">
                <a:solidFill>
                  <a:srgbClr val="254061"/>
                </a:solidFill>
                <a:highlight>
                  <a:srgbClr val="000000">
                    <a:alpha val="0"/>
                  </a:srgbClr>
                </a:highlight>
                <a:latin typeface="Arial Narrow"/>
              </a:rPr>
              <a:t>- тұтынушылардың қалдықтар жинауы;</a:t>
            </a:r>
          </a:p>
          <a:p>
            <a:pPr algn="just" rtl="0"/>
            <a:r>
              <a:rPr lang="kk" sz="1800" b="0" i="0" u="none" strike="noStrike">
                <a:solidFill>
                  <a:srgbClr val="254061"/>
                </a:solidFill>
                <a:highlight>
                  <a:srgbClr val="000000">
                    <a:alpha val="0"/>
                  </a:srgbClr>
                </a:highlight>
                <a:latin typeface="Arial Narrow"/>
              </a:rPr>
              <a:t>- қайталама шикізатты бөлу және ластаушы заттарды жою;</a:t>
            </a:r>
          </a:p>
          <a:p>
            <a:pPr algn="just" rtl="0"/>
            <a:r>
              <a:rPr lang="kk" sz="1800" b="0" i="0" u="none" strike="noStrike">
                <a:solidFill>
                  <a:srgbClr val="254061"/>
                </a:solidFill>
                <a:highlight>
                  <a:srgbClr val="000000">
                    <a:alpha val="0"/>
                  </a:srgbClr>
                </a:highlight>
                <a:latin typeface="Arial Narrow"/>
              </a:rPr>
              <a:t>- полимер және түсі бойынша сұрыптау;</a:t>
            </a:r>
          </a:p>
          <a:p>
            <a:pPr algn="just" rtl="0"/>
            <a:r>
              <a:rPr lang="kk" sz="1800" b="0" i="0" u="none" strike="noStrike">
                <a:solidFill>
                  <a:srgbClr val="254061"/>
                </a:solidFill>
                <a:highlight>
                  <a:srgbClr val="000000">
                    <a:alpha val="0"/>
                  </a:srgbClr>
                </a:highlight>
                <a:latin typeface="Arial Narrow"/>
              </a:rPr>
              <a:t>- әр полимер мен түстен түйіршіктер алу;</a:t>
            </a:r>
          </a:p>
          <a:p>
            <a:pPr algn="just" rtl="0"/>
            <a:r>
              <a:rPr lang="kk" sz="1800" b="0" i="0" u="none" strike="noStrike">
                <a:solidFill>
                  <a:srgbClr val="254061"/>
                </a:solidFill>
                <a:highlight>
                  <a:srgbClr val="000000">
                    <a:alpha val="0"/>
                  </a:srgbClr>
                </a:highlight>
                <a:latin typeface="Arial Narrow"/>
              </a:rPr>
              <a:t>- түйіршіктерді өндіруші компанияларға сату.</a:t>
            </a:r>
          </a:p>
          <a:p>
            <a:pPr algn="just" rtl="0"/>
            <a:r>
              <a:rPr lang="kk" sz="1800" b="0" i="0" u="none" strike="noStrike">
                <a:solidFill>
                  <a:srgbClr val="254061"/>
                </a:solidFill>
                <a:highlight>
                  <a:srgbClr val="000000">
                    <a:alpha val="0"/>
                  </a:srgbClr>
                </a:highlight>
                <a:latin typeface="Arial Narrow"/>
              </a:rPr>
              <a:t>Ластанбаған материалдарды қайта өңдеу жоғары сапалы пластмассаны береді. Сонымен қатар, ластанған қалдықтарды қайта өңдеу кезінде сапасы төмен пластик алынады, оны құрылыс материалдарында, тоқымада қолдануға болады. Ең дұрысы, қайта өңделген пластмассалар ұзақ уақыт пайдаланылуы керек. Олар асфальт, бетонға олардың қасиеттерін жақсарту үшін қосылуы мүмкін. </a:t>
            </a:r>
          </a:p>
          <a:p>
            <a:pPr algn="just" rtl="0"/>
            <a:r>
              <a:rPr lang="kk" sz="1800" b="0" i="0" u="none" strike="noStrike">
                <a:solidFill>
                  <a:srgbClr val="254061"/>
                </a:solidFill>
                <a:highlight>
                  <a:srgbClr val="000000">
                    <a:alpha val="0"/>
                  </a:srgbClr>
                </a:highlight>
                <a:latin typeface="Arial Narrow"/>
              </a:rPr>
              <a:t>Ғалымдардың пікірі бойынша, пластмассаны қайта өңдеу әдетте экономикалық тұрғыдан орынсыз, алайда кәсіпорындарда тұйық циклді қалпына келтіруі мүмкін. Өндірушілерге қайта өңдеу кезінде кейде қол жеткізу қиынға соғатын, стандартты сапалы шикізатты жеткізу қажет. Бұл проблеманы қайта циркуляция жылдамдығын және алынған материалдардың сапасын арттыру арқылы шешуге болады. </a:t>
            </a:r>
          </a:p>
        </p:txBody>
      </p:sp>
      <p:pic>
        <p:nvPicPr>
          <p:cNvPr id="7170" name="Picture 2" descr="Проблема пищевых отходов и компостирование остатков еды. люди выбрасывают продукты в мусор после истечения срока годности. ð¡сокращение потребительского образа жизни с ответственным отношением к обращению с мусором Premium векторы"/>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33667" y="934460"/>
            <a:ext cx="5675520" cy="5136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7368467"/>
      </p:ext>
    </p:extLst>
  </p:cSld>
  <p:clrMapOvr>
    <a:masterClrMapping/>
  </p:clrMapOvr>
  <p:transition/>
  <p:timing/>
</p:sld>
</file>

<file path=ppt/tags/tag1.xml><?xml version="1.0" encoding="utf-8"?>
<p:tagLst xmlns:p="http://schemas.openxmlformats.org/presentationml/2006/main">
  <p:tag name="AS_NET" val="3.1.12"/>
  <p:tag name="AS_OS" val="Unix 4.14.225.169"/>
  <p:tag name="AS_RELEASE_DATE" val="2020.03.14"/>
  <p:tag name="AS_TITLE" val="Aspose.Slides for .NET Standard 2.0"/>
  <p:tag name="AS_VERSION" val="20.3"/>
</p:tagLst>
</file>

<file path=ppt/theme/theme1.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Grizli777</Company>
  <PresentationFormat>Широкоэкранный</PresentationFormat>
  <Paragraphs>74</Paragraphs>
  <Slides>11</Slides>
  <Notes>11</Notes>
  <TotalTime>60706</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11</vt:i4>
      </vt:variant>
    </vt:vector>
  </HeadingPairs>
  <TitlesOfParts>
    <vt:vector baseType="lpstr" size="17">
      <vt:lpstr>Arial</vt:lpstr>
      <vt:lpstr>Calibri</vt:lpstr>
      <vt:lpstr>Arial Narrow</vt:lpstr>
      <vt:lpstr>Times New Roman</vt:lpstr>
      <vt:lpstr>Segoe UI</vt:lpstr>
      <vt:lpstr>Тема Office</vt:lpstr>
      <vt:lpstr>Пластикпен ластану проблемасының шешімдері</vt:lpstr>
      <vt:lpstr>PowerPoint Presentation</vt:lpstr>
      <vt:lpstr>Өндірісті реттеу</vt:lpstr>
      <vt:lpstr>PowerPoint Presentation</vt:lpstr>
      <vt:lpstr>Пластик тұтынуды азайту</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20.0300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АО «Государственная страховая корпорация по страхованию экспортных кредитов и инвестиций»</dc:title>
  <dc:creator>djumadilov</dc:creator>
  <cp:lastModifiedBy>Надира Абенова</cp:lastModifiedBy>
  <cp:revision>4858</cp:revision>
  <cp:lastPrinted>2019-04-10T11:45:48.000</cp:lastPrinted>
  <dcterms:created xsi:type="dcterms:W3CDTF">2010-07-12T11:15:59Z</dcterms:created>
  <dcterms:modified xsi:type="dcterms:W3CDTF">2022-04-29T06:33:53Z</dcterms:modified>
</cp:coreProperties>
</file>