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98" r:id="rId2"/>
    <p:sldId id="497" r:id="rId3"/>
    <p:sldId id="487" r:id="rId4"/>
    <p:sldId id="499" r:id="rId5"/>
    <p:sldId id="476" r:id="rId6"/>
    <p:sldId id="500" r:id="rId7"/>
    <p:sldId id="501" r:id="rId8"/>
    <p:sldId id="502" r:id="rId9"/>
    <p:sldId id="503" r:id="rId10"/>
    <p:sldId id="504" r:id="rId11"/>
    <p:sldId id="507" r:id="rId12"/>
  </p:sldIdLst>
  <p:sldSz cx="12192000" cy="6858000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E095E7A-DE03-3B4F-98DA-3BB0927FB5FB}">
          <p14:sldIdLst>
            <p14:sldId id="498"/>
            <p14:sldId id="497"/>
            <p14:sldId id="487"/>
            <p14:sldId id="499"/>
          </p14:sldIdLst>
        </p14:section>
        <p14:section name="Раздел без заголовка" id="{B5B28C3D-4828-3E4C-8539-9967BF42380B}">
          <p14:sldIdLst>
            <p14:sldId id="476"/>
            <p14:sldId id="500"/>
            <p14:sldId id="501"/>
            <p14:sldId id="502"/>
            <p14:sldId id="503"/>
            <p14:sldId id="504"/>
            <p14:sldId id="50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сель Тлегенова" initials="АТ" lastIdx="3" clrIdx="0">
    <p:extLst>
      <p:ext uri="{19B8F6BF-5375-455C-9EA6-DF929625EA0E}">
        <p15:presenceInfo xmlns:p15="http://schemas.microsoft.com/office/powerpoint/2012/main" userId="S-1-5-21-1570913727-297056307-3963224220-13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99CC"/>
    <a:srgbClr val="FF9900"/>
    <a:srgbClr val="33CC33"/>
    <a:srgbClr val="F4860C"/>
    <a:srgbClr val="339AC1"/>
    <a:srgbClr val="0069A8"/>
    <a:srgbClr val="DDF6FF"/>
    <a:srgbClr val="C1D7DF"/>
    <a:srgbClr val="F0F8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1" autoAdjust="0"/>
    <p:restoredTop sz="94349" autoAdjust="0"/>
  </p:normalViewPr>
  <p:slideViewPr>
    <p:cSldViewPr>
      <p:cViewPr varScale="1">
        <p:scale>
          <a:sx n="86" d="100"/>
          <a:sy n="86" d="100"/>
        </p:scale>
        <p:origin x="498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244" cy="4957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879" y="1"/>
            <a:ext cx="2945244" cy="4957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BA5D91-E67B-4534-9F05-E36D25B51AF5}" type="datetimeFigureOut">
              <a:rPr lang="ru-RU" smtClean="0"/>
              <a:pPr/>
              <a:t>27.04.2022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30791"/>
            <a:ext cx="2945244" cy="4957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879" y="9430791"/>
            <a:ext cx="2945244" cy="4957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DFF09F-5E37-44E3-835A-A0B38B92CD2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00268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45875" cy="496808"/>
          </a:xfrm>
          <a:prstGeom prst="rect">
            <a:avLst/>
          </a:prstGeom>
        </p:spPr>
        <p:txBody>
          <a:bodyPr vert="horz" lIns="92702" tIns="46351" rIns="92702" bIns="4635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184" y="2"/>
            <a:ext cx="2945875" cy="496808"/>
          </a:xfrm>
          <a:prstGeom prst="rect">
            <a:avLst/>
          </a:prstGeom>
        </p:spPr>
        <p:txBody>
          <a:bodyPr vert="horz" lIns="92702" tIns="46351" rIns="92702" bIns="4635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63E99AB-38FA-4CCC-AC38-2478B2F75C98}" type="datetimeFigureOut">
              <a:rPr lang="ru-RU"/>
              <a:pPr>
                <a:defRPr/>
              </a:pPr>
              <a:t>27.04.2022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2622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02" tIns="46351" rIns="92702" bIns="46351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45" y="4715713"/>
            <a:ext cx="5438788" cy="4468098"/>
          </a:xfrm>
          <a:prstGeom prst="rect">
            <a:avLst/>
          </a:prstGeom>
        </p:spPr>
        <p:txBody>
          <a:bodyPr vert="horz" lIns="92702" tIns="46351" rIns="92702" bIns="46351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429834"/>
            <a:ext cx="2945875" cy="496808"/>
          </a:xfrm>
          <a:prstGeom prst="rect">
            <a:avLst/>
          </a:prstGeom>
        </p:spPr>
        <p:txBody>
          <a:bodyPr vert="horz" lIns="92702" tIns="46351" rIns="92702" bIns="4635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184" y="9429834"/>
            <a:ext cx="2945875" cy="496808"/>
          </a:xfrm>
          <a:prstGeom prst="rect">
            <a:avLst/>
          </a:prstGeom>
        </p:spPr>
        <p:txBody>
          <a:bodyPr vert="horz" lIns="92702" tIns="46351" rIns="92702" bIns="4635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B81170B-519A-48FA-8879-979EF757378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2215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B7E58-E415-494F-BF77-C592E1C38306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3245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B7E58-E415-494F-BF77-C592E1C38306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4981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B7E58-E415-494F-BF77-C592E1C38306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788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B7E58-E415-494F-BF77-C592E1C38306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453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B7E58-E415-494F-BF77-C592E1C38306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718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B7E58-E415-494F-BF77-C592E1C38306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1613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B7E58-E415-494F-BF77-C592E1C38306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1569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B7E58-E415-494F-BF77-C592E1C38306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647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B7E58-E415-494F-BF77-C592E1C38306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8757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B7E58-E415-494F-BF77-C592E1C38306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2419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B7E58-E415-494F-BF77-C592E1C38306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194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24010-93F3-492C-A653-8FD79D4DB335}" type="datetime1">
              <a:rPr lang="ru-RU" smtClean="0"/>
              <a:t>27.04.2022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8FFF7-3783-44CF-A83B-8ECE257D860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A3A4B-B4E4-4A69-9238-0BE041E592F1}" type="datetime1">
              <a:rPr lang="ru-RU" smtClean="0"/>
              <a:t>27.04.2022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738CC-C7AB-4021-BCE0-4A7A3CEDF90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85AD1-342F-43A2-A286-BAE89C85FCF4}" type="datetime1">
              <a:rPr lang="ru-RU" smtClean="0"/>
              <a:t>27.04.2022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D4120-FBF9-40C5-BDA3-4E755A0214B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8A324-7ED3-4348-A7A4-8AE8DC42C3BD}" type="datetime1">
              <a:rPr lang="ru-RU" smtClean="0"/>
              <a:t>27.04.2022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049E3-C10F-4A72-961F-9B5B0D9CEC4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AE679-D667-4F18-A270-62A74D4F0FA1}" type="datetime1">
              <a:rPr lang="ru-RU" smtClean="0"/>
              <a:t>27.04.2022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8A457-3D9A-4053-8BB8-C7F27E1C373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7C2A6-182D-4722-93AF-C74829C4CF2A}" type="datetime1">
              <a:rPr lang="ru-RU" smtClean="0"/>
              <a:t>27.04.2022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86DF2-2F37-4973-93AF-BA636EC0B3D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A63F9-F108-4791-B1A2-B8D74E8C87C4}" type="datetime1">
              <a:rPr lang="ru-RU" smtClean="0"/>
              <a:t>27.04.2022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3B202-A88F-42CC-8590-A518E50E456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7239008" cy="571480"/>
          </a:xfrm>
        </p:spPr>
        <p:txBody>
          <a:bodyPr/>
          <a:lstStyle>
            <a:lvl1pPr algn="l">
              <a:defRPr sz="2500"/>
            </a:lvl1pPr>
          </a:lstStyle>
          <a:p>
            <a:r>
              <a:rPr lang="ru-RU" dirty="0"/>
              <a:t>Образец заголовка</a:t>
            </a:r>
          </a:p>
        </p:txBody>
      </p:sp>
      <p:pic>
        <p:nvPicPr>
          <p:cNvPr id="7" name="Picture 1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 flipV="1">
            <a:off x="0" y="6429396"/>
            <a:ext cx="12192000" cy="89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 flipV="1">
            <a:off x="0" y="571480"/>
            <a:ext cx="12192000" cy="89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277" y="79318"/>
            <a:ext cx="1609907" cy="446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>
          <a:xfrm>
            <a:off x="9048771" y="6492876"/>
            <a:ext cx="2844800" cy="365125"/>
          </a:xfrm>
        </p:spPr>
        <p:txBody>
          <a:bodyPr/>
          <a:lstStyle/>
          <a:p>
            <a:pPr>
              <a:defRPr/>
            </a:pPr>
            <a:fld id="{F85DCC0A-AC20-42A0-BDA4-7DEA7665E5A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2"/>
          </p:nvPr>
        </p:nvSpPr>
        <p:spPr>
          <a:xfrm>
            <a:off x="4190987" y="6492876"/>
            <a:ext cx="3860800" cy="365125"/>
          </a:xfrm>
        </p:spPr>
        <p:txBody>
          <a:bodyPr/>
          <a:lstStyle/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5F320-F810-4995-8EDF-5CC0343C3EA1}" type="datetime1">
              <a:rPr lang="ru-RU" smtClean="0"/>
              <a:t>27.04.2022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24769-F153-4F0E-B553-1A3116711FD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3AEF4-4E32-4ABF-A107-3B2860150F2A}" type="datetime1">
              <a:rPr lang="ru-RU" smtClean="0"/>
              <a:t>27.04.2022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F6F7F-F880-4E20-9B01-C32B016325E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73EF0-60F6-4CE5-8B67-9B8CCD583483}" type="datetime1">
              <a:rPr lang="ru-RU" smtClean="0"/>
              <a:t>27.04.2022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2764C0-15DE-496C-9234-7456AC061DB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C2342FB-1676-4378-B63F-9EC457F39F74}" type="datetime1">
              <a:rPr lang="ru-RU" smtClean="0"/>
              <a:t>27.04.2022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85DCC0A-AC20-42A0-BDA4-7DEA7665E5A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0" y="691110"/>
            <a:ext cx="12192000" cy="1588"/>
            <a:chOff x="0" y="691110"/>
            <a:chExt cx="12192000" cy="1588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0" y="691110"/>
              <a:ext cx="8858251" cy="1588"/>
            </a:xfrm>
            <a:prstGeom prst="line">
              <a:avLst/>
            </a:prstGeom>
            <a:ln w="57150">
              <a:solidFill>
                <a:srgbClr val="339A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8858251" y="691110"/>
              <a:ext cx="1809749" cy="1588"/>
            </a:xfrm>
            <a:prstGeom prst="line">
              <a:avLst/>
            </a:prstGeom>
            <a:ln w="57150">
              <a:solidFill>
                <a:srgbClr val="F77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10668000" y="691110"/>
              <a:ext cx="1524000" cy="1588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Номер слайда 3"/>
          <p:cNvSpPr txBox="1">
            <a:spLocks/>
          </p:cNvSpPr>
          <p:nvPr/>
        </p:nvSpPr>
        <p:spPr>
          <a:xfrm>
            <a:off x="11862749" y="6492875"/>
            <a:ext cx="329251" cy="365125"/>
          </a:xfrm>
          <a:prstGeom prst="rect">
            <a:avLst/>
          </a:prstGeom>
        </p:spPr>
        <p:txBody>
          <a:bodyPr vert="horz" lIns="121920" tIns="60960" rIns="121920" bIns="60960" rtlCol="0" anchor="ctr"/>
          <a:lstStyle/>
          <a:p>
            <a:pPr algn="r" defTabSz="1219170" fontAlgn="auto">
              <a:spcBef>
                <a:spcPts val="0"/>
              </a:spcBef>
              <a:spcAft>
                <a:spcPts val="0"/>
              </a:spcAft>
              <a:defRPr/>
            </a:pPr>
            <a:fld id="{B19B0651-EE4F-4900-A07F-96A6BFA9D0F0}" type="slidenum">
              <a:rPr lang="ru-RU" sz="1333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rPr>
              <a:pPr algn="r"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ru-RU" sz="1333" dirty="0">
              <a:solidFill>
                <a:schemeClr val="tx1">
                  <a:tint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1" name="Заголовок 1"/>
          <p:cNvSpPr>
            <a:spLocks noGrp="1"/>
          </p:cNvSpPr>
          <p:nvPr>
            <p:ph type="title"/>
          </p:nvPr>
        </p:nvSpPr>
        <p:spPr>
          <a:xfrm>
            <a:off x="284256" y="89853"/>
            <a:ext cx="10704511" cy="626729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Решения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проблемы пластикового загрязнения</a:t>
            </a: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4512" y="68627"/>
            <a:ext cx="1178515" cy="534693"/>
          </a:xfrm>
          <a:prstGeom prst="rect">
            <a:avLst/>
          </a:prstGeom>
        </p:spPr>
      </p:pic>
      <p:grpSp>
        <p:nvGrpSpPr>
          <p:cNvPr id="21" name="Группа 20"/>
          <p:cNvGrpSpPr/>
          <p:nvPr/>
        </p:nvGrpSpPr>
        <p:grpSpPr>
          <a:xfrm>
            <a:off x="0" y="6470888"/>
            <a:ext cx="12192000" cy="1588"/>
            <a:chOff x="0" y="691110"/>
            <a:chExt cx="12192000" cy="1588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>
              <a:off x="0" y="691110"/>
              <a:ext cx="8858251" cy="1588"/>
            </a:xfrm>
            <a:prstGeom prst="line">
              <a:avLst/>
            </a:prstGeom>
            <a:ln w="57150">
              <a:solidFill>
                <a:srgbClr val="339A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8858251" y="691110"/>
              <a:ext cx="1809749" cy="1588"/>
            </a:xfrm>
            <a:prstGeom prst="line">
              <a:avLst/>
            </a:prstGeom>
            <a:ln w="57150">
              <a:solidFill>
                <a:srgbClr val="F77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10668000" y="691110"/>
              <a:ext cx="1524000" cy="1588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6CDC6F9-B3BB-4B23-BD0B-76B323404725}"/>
              </a:ext>
            </a:extLst>
          </p:cNvPr>
          <p:cNvSpPr txBox="1"/>
          <p:nvPr/>
        </p:nvSpPr>
        <p:spPr>
          <a:xfrm>
            <a:off x="1991544" y="58772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27" name="Picture 2" descr="Environmental conservation and protection of our world Free Vecto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96" y="2446901"/>
            <a:ext cx="3084204" cy="212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Прямоугольник 27"/>
          <p:cNvSpPr/>
          <p:nvPr/>
        </p:nvSpPr>
        <p:spPr>
          <a:xfrm>
            <a:off x="3941168" y="1317839"/>
            <a:ext cx="792158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3198BD"/>
              </a:buClr>
            </a:pPr>
            <a:r>
              <a:rPr lang="ru-RU" sz="2000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	В </a:t>
            </a:r>
            <a:r>
              <a:rPr lang="ru-RU" sz="2000" dirty="0">
                <a:solidFill>
                  <a:schemeClr val="tx2"/>
                </a:solidFill>
                <a:latin typeface="Arial Narrow" panose="020B0606020202030204" pitchFamily="34" charset="0"/>
              </a:rPr>
              <a:t>2017 году </a:t>
            </a:r>
            <a:r>
              <a:rPr lang="ru-RU" sz="2000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АО «ЭСК «</a:t>
            </a:r>
            <a:r>
              <a:rPr lang="en-US" sz="2000" dirty="0" err="1" smtClean="0">
                <a:solidFill>
                  <a:schemeClr val="tx2"/>
                </a:solidFill>
                <a:latin typeface="Arial Narrow" panose="020B0606020202030204" pitchFamily="34" charset="0"/>
              </a:rPr>
              <a:t>KazakhExport</a:t>
            </a:r>
            <a:r>
              <a:rPr lang="ru-RU" sz="2000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» </a:t>
            </a:r>
            <a:r>
              <a:rPr lang="ru-RU" sz="2000" dirty="0">
                <a:solidFill>
                  <a:schemeClr val="tx2"/>
                </a:solidFill>
                <a:latin typeface="Arial Narrow" panose="020B0606020202030204" pitchFamily="34" charset="0"/>
              </a:rPr>
              <a:t>присоединилось к Глобальному договору ООН, являющемуся одной из ведущих глобальных инициатив в области устойчивого развития. </a:t>
            </a:r>
            <a:endParaRPr lang="ru-RU" sz="2000" dirty="0" smtClean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algn="just">
              <a:buClr>
                <a:srgbClr val="3198BD"/>
              </a:buClr>
            </a:pPr>
            <a:r>
              <a:rPr lang="ru-RU" sz="2000" dirty="0">
                <a:solidFill>
                  <a:schemeClr val="tx2"/>
                </a:solidFill>
                <a:latin typeface="Arial Narrow" panose="020B0606020202030204" pitchFamily="34" charset="0"/>
              </a:rPr>
              <a:t>	</a:t>
            </a:r>
            <a:r>
              <a:rPr lang="ru-RU" sz="2000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В </a:t>
            </a:r>
            <a:r>
              <a:rPr lang="ru-RU" sz="2000" dirty="0">
                <a:solidFill>
                  <a:schemeClr val="tx2"/>
                </a:solidFill>
                <a:latin typeface="Arial Narrow" panose="020B0606020202030204" pitchFamily="34" charset="0"/>
              </a:rPr>
              <a:t>своей деятельности в области управления устойчивым развитием Общество руководствуется принципами исходя из международной практики:</a:t>
            </a:r>
          </a:p>
          <a:p>
            <a:pPr algn="just">
              <a:buClr>
                <a:srgbClr val="3198BD"/>
              </a:buClr>
            </a:pPr>
            <a:r>
              <a:rPr lang="ru-RU" sz="2000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	- </a:t>
            </a:r>
            <a:r>
              <a:rPr lang="ru-RU" sz="2000" dirty="0">
                <a:solidFill>
                  <a:schemeClr val="tx2"/>
                </a:solidFill>
                <a:latin typeface="Arial Narrow" panose="020B0606020202030204" pitchFamily="34" charset="0"/>
              </a:rPr>
              <a:t>17 Целей устойчивого развития Организации Объединенных Наций (ООН);</a:t>
            </a:r>
          </a:p>
          <a:p>
            <a:pPr algn="just">
              <a:buClr>
                <a:srgbClr val="3198BD"/>
              </a:buClr>
            </a:pPr>
            <a:r>
              <a:rPr lang="ru-RU" sz="2000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	- </a:t>
            </a:r>
            <a:r>
              <a:rPr lang="ru-RU" sz="2000" dirty="0">
                <a:solidFill>
                  <a:schemeClr val="tx2"/>
                </a:solidFill>
                <a:latin typeface="Arial Narrow" panose="020B0606020202030204" pitchFamily="34" charset="0"/>
              </a:rPr>
              <a:t>10 Принципов Глобального Договора ООН (права человека, трудовые отношения, охрана окружающей среды и противодействия коррупции</a:t>
            </a:r>
            <a:r>
              <a:rPr lang="ru-RU" sz="2000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).</a:t>
            </a:r>
          </a:p>
          <a:p>
            <a:pPr algn="just">
              <a:buClr>
                <a:srgbClr val="3198BD"/>
              </a:buClr>
            </a:pPr>
            <a:r>
              <a:rPr lang="ru-RU" sz="2000" dirty="0">
                <a:solidFill>
                  <a:schemeClr val="tx2"/>
                </a:solidFill>
                <a:latin typeface="Arial Narrow" panose="020B0606020202030204" pitchFamily="34" charset="0"/>
              </a:rPr>
              <a:t>На сегодняшний день, актуальными вопросами являются проблемы изменения климата, последствия негативного воздействия на окружающую </a:t>
            </a:r>
            <a:r>
              <a:rPr lang="ru-RU" sz="2000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среду и </a:t>
            </a:r>
            <a:r>
              <a:rPr lang="ru-RU" sz="2000" dirty="0">
                <a:solidFill>
                  <a:schemeClr val="tx2"/>
                </a:solidFill>
                <a:latin typeface="Arial Narrow" panose="020B0606020202030204" pitchFamily="34" charset="0"/>
              </a:rPr>
              <a:t>много другое.</a:t>
            </a:r>
            <a:endParaRPr lang="ru-RU" sz="2000" dirty="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034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0" y="691110"/>
            <a:ext cx="12192000" cy="1588"/>
            <a:chOff x="0" y="691110"/>
            <a:chExt cx="12192000" cy="1588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0" y="691110"/>
              <a:ext cx="8858251" cy="1588"/>
            </a:xfrm>
            <a:prstGeom prst="line">
              <a:avLst/>
            </a:prstGeom>
            <a:ln w="57150">
              <a:solidFill>
                <a:srgbClr val="339A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8858251" y="691110"/>
              <a:ext cx="1809749" cy="1588"/>
            </a:xfrm>
            <a:prstGeom prst="line">
              <a:avLst/>
            </a:prstGeom>
            <a:ln w="57150">
              <a:solidFill>
                <a:srgbClr val="F77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10668000" y="691110"/>
              <a:ext cx="1524000" cy="1588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Номер слайда 3"/>
          <p:cNvSpPr txBox="1">
            <a:spLocks/>
          </p:cNvSpPr>
          <p:nvPr/>
        </p:nvSpPr>
        <p:spPr>
          <a:xfrm>
            <a:off x="11862749" y="6492875"/>
            <a:ext cx="329251" cy="365125"/>
          </a:xfrm>
          <a:prstGeom prst="rect">
            <a:avLst/>
          </a:prstGeom>
        </p:spPr>
        <p:txBody>
          <a:bodyPr vert="horz" lIns="121920" tIns="60960" rIns="121920" bIns="60960" rtlCol="0" anchor="ctr"/>
          <a:lstStyle/>
          <a:p>
            <a:pPr algn="r" defTabSz="1219170" fontAlgn="auto">
              <a:spcBef>
                <a:spcPts val="0"/>
              </a:spcBef>
              <a:spcAft>
                <a:spcPts val="0"/>
              </a:spcAft>
              <a:defRPr/>
            </a:pPr>
            <a:fld id="{B19B0651-EE4F-4900-A07F-96A6BFA9D0F0}" type="slidenum">
              <a:rPr lang="ru-RU" sz="1333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rPr>
              <a:pPr algn="r"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ru-RU" sz="1333" dirty="0">
              <a:solidFill>
                <a:schemeClr val="tx1">
                  <a:tint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4512" y="68627"/>
            <a:ext cx="1178515" cy="534693"/>
          </a:xfrm>
          <a:prstGeom prst="rect">
            <a:avLst/>
          </a:prstGeom>
        </p:spPr>
      </p:pic>
      <p:grpSp>
        <p:nvGrpSpPr>
          <p:cNvPr id="21" name="Группа 20"/>
          <p:cNvGrpSpPr/>
          <p:nvPr/>
        </p:nvGrpSpPr>
        <p:grpSpPr>
          <a:xfrm>
            <a:off x="0" y="6470888"/>
            <a:ext cx="12192000" cy="1588"/>
            <a:chOff x="0" y="691110"/>
            <a:chExt cx="12192000" cy="1588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>
              <a:off x="0" y="691110"/>
              <a:ext cx="8858251" cy="1588"/>
            </a:xfrm>
            <a:prstGeom prst="line">
              <a:avLst/>
            </a:prstGeom>
            <a:ln w="57150">
              <a:solidFill>
                <a:srgbClr val="339A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8858251" y="691110"/>
              <a:ext cx="1809749" cy="1588"/>
            </a:xfrm>
            <a:prstGeom prst="line">
              <a:avLst/>
            </a:prstGeom>
            <a:ln w="57150">
              <a:solidFill>
                <a:srgbClr val="F77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10668000" y="691110"/>
              <a:ext cx="1524000" cy="1588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6CDC6F9-B3BB-4B23-BD0B-76B323404725}"/>
              </a:ext>
            </a:extLst>
          </p:cNvPr>
          <p:cNvSpPr txBox="1"/>
          <p:nvPr/>
        </p:nvSpPr>
        <p:spPr>
          <a:xfrm>
            <a:off x="1991544" y="58772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8" name="Заголовок 1"/>
          <p:cNvSpPr txBox="1">
            <a:spLocks/>
          </p:cNvSpPr>
          <p:nvPr/>
        </p:nvSpPr>
        <p:spPr bwMode="auto">
          <a:xfrm>
            <a:off x="263352" y="134669"/>
            <a:ext cx="9721080" cy="444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Переработка электронных отходов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449764" y="1003716"/>
            <a:ext cx="557761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Электронные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отходы содержат смесь материалов. Переработка e-мусора начинается с разборки устройств и отделения металлов от пластика, затем компоненты сортируют. Рециркуляция пластмасс усложняется загрязняющими веществами: краска,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бромированные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 элементы.</a:t>
            </a:r>
          </a:p>
          <a:p>
            <a:pPr algn="just"/>
            <a:endParaRPr lang="ru-RU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Замена пластика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биоразлагаемыми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 материалами, изменение дизайна электроники для уменьшения количества полимеров снизят воздействие электронных отходов на окружающую среду. </a:t>
            </a:r>
          </a:p>
          <a:p>
            <a:pPr algn="just"/>
            <a:endParaRPr lang="ru-RU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Сейчас немногие пластмассы из электронных отходов пригодны для вторичной переработки, но большинство из них можно использовать для получения энергии.</a:t>
            </a:r>
          </a:p>
        </p:txBody>
      </p:sp>
      <p:pic>
        <p:nvPicPr>
          <p:cNvPr id="8194" name="Picture 2" descr="Абстрактное понятие сокращения электронных отходов Бесплатные вектор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874966"/>
            <a:ext cx="5962650" cy="537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0516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0" y="691110"/>
            <a:ext cx="12192000" cy="1588"/>
            <a:chOff x="0" y="691110"/>
            <a:chExt cx="12192000" cy="1588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0" y="691110"/>
              <a:ext cx="8858251" cy="1588"/>
            </a:xfrm>
            <a:prstGeom prst="line">
              <a:avLst/>
            </a:prstGeom>
            <a:ln w="57150">
              <a:solidFill>
                <a:srgbClr val="339A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8858251" y="691110"/>
              <a:ext cx="1809749" cy="1588"/>
            </a:xfrm>
            <a:prstGeom prst="line">
              <a:avLst/>
            </a:prstGeom>
            <a:ln w="57150">
              <a:solidFill>
                <a:srgbClr val="F77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10668000" y="691110"/>
              <a:ext cx="1524000" cy="1588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Номер слайда 3"/>
          <p:cNvSpPr txBox="1">
            <a:spLocks/>
          </p:cNvSpPr>
          <p:nvPr/>
        </p:nvSpPr>
        <p:spPr>
          <a:xfrm>
            <a:off x="11862749" y="6492875"/>
            <a:ext cx="329251" cy="365125"/>
          </a:xfrm>
          <a:prstGeom prst="rect">
            <a:avLst/>
          </a:prstGeom>
        </p:spPr>
        <p:txBody>
          <a:bodyPr vert="horz" lIns="121920" tIns="60960" rIns="121920" bIns="60960" rtlCol="0" anchor="ctr"/>
          <a:lstStyle/>
          <a:p>
            <a:pPr algn="r" defTabSz="1219170" fontAlgn="auto">
              <a:spcBef>
                <a:spcPts val="0"/>
              </a:spcBef>
              <a:spcAft>
                <a:spcPts val="0"/>
              </a:spcAft>
              <a:defRPr/>
            </a:pPr>
            <a:fld id="{B19B0651-EE4F-4900-A07F-96A6BFA9D0F0}" type="slidenum">
              <a:rPr lang="ru-RU" sz="1333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rPr>
              <a:pPr algn="r"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ru-RU" sz="1333" dirty="0">
              <a:solidFill>
                <a:schemeClr val="tx1">
                  <a:tint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4512" y="68627"/>
            <a:ext cx="1178515" cy="534693"/>
          </a:xfrm>
          <a:prstGeom prst="rect">
            <a:avLst/>
          </a:prstGeom>
        </p:spPr>
      </p:pic>
      <p:grpSp>
        <p:nvGrpSpPr>
          <p:cNvPr id="21" name="Группа 20"/>
          <p:cNvGrpSpPr/>
          <p:nvPr/>
        </p:nvGrpSpPr>
        <p:grpSpPr>
          <a:xfrm>
            <a:off x="0" y="6470888"/>
            <a:ext cx="12192000" cy="1588"/>
            <a:chOff x="0" y="691110"/>
            <a:chExt cx="12192000" cy="1588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>
              <a:off x="0" y="691110"/>
              <a:ext cx="8858251" cy="1588"/>
            </a:xfrm>
            <a:prstGeom prst="line">
              <a:avLst/>
            </a:prstGeom>
            <a:ln w="57150">
              <a:solidFill>
                <a:srgbClr val="339A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8858251" y="691110"/>
              <a:ext cx="1809749" cy="1588"/>
            </a:xfrm>
            <a:prstGeom prst="line">
              <a:avLst/>
            </a:prstGeom>
            <a:ln w="57150">
              <a:solidFill>
                <a:srgbClr val="F77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10668000" y="691110"/>
              <a:ext cx="1524000" cy="1588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6CDC6F9-B3BB-4B23-BD0B-76B323404725}"/>
              </a:ext>
            </a:extLst>
          </p:cNvPr>
          <p:cNvSpPr txBox="1"/>
          <p:nvPr/>
        </p:nvSpPr>
        <p:spPr>
          <a:xfrm>
            <a:off x="1991544" y="58772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8" name="Заголовок 1"/>
          <p:cNvSpPr txBox="1">
            <a:spLocks/>
          </p:cNvSpPr>
          <p:nvPr/>
        </p:nvSpPr>
        <p:spPr bwMode="auto">
          <a:xfrm>
            <a:off x="335360" y="159021"/>
            <a:ext cx="9721080" cy="444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Выводы и рекомендации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9600" y="31273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35360" y="798959"/>
            <a:ext cx="1144927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Краткосрочные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меры: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Регулирование производства пластика запретами или налогами на пластмассовые изделия, которые вредны для окружающей среды.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Сокращение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потребления пластмасс за счет удаления ненужной упаковки, маркировки, повышения осведомленности и предоставления экологически чистых альтернатив.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Увеличение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спроса на переработанные пластмассы за счет льгот или налогов на первичный пластик.</a:t>
            </a: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Среднесрочные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меры: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Внедрение систем сбора отходов, которые приведут к их сокращению.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Преобразование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отходов в энергию.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Сокращение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и переработка отходов, образующихся в процессе производства.</a:t>
            </a: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Долгосрочные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меры: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Использование возобновляемой энергии при сборе и переработке отходов. 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Внедрение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оценки жизненного цикла каждого продукта для улучшения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экодизайна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.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Использование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биоразлагаемого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 пластика в тех случаях, когда компостирование выгодно.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Улучшение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вторичной переработки электронных отходов.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Поскольку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пластиковый морской мусор не знает границ, требуется международное сотрудничество для улучшения систем управления отходами во всех странах или хотя бы прибрежных. По мере стабилизации концентрации пластика в океанах можно удалять его из окружающей среды, отправляя на утилизацию.</a:t>
            </a:r>
          </a:p>
        </p:txBody>
      </p:sp>
    </p:spTree>
    <p:extLst>
      <p:ext uri="{BB962C8B-B14F-4D97-AF65-F5344CB8AC3E}">
        <p14:creationId xmlns:p14="http://schemas.microsoft.com/office/powerpoint/2010/main" val="2180942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0" y="691110"/>
            <a:ext cx="12192000" cy="1588"/>
            <a:chOff x="0" y="691110"/>
            <a:chExt cx="12192000" cy="1588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0" y="691110"/>
              <a:ext cx="8858251" cy="1588"/>
            </a:xfrm>
            <a:prstGeom prst="line">
              <a:avLst/>
            </a:prstGeom>
            <a:ln w="57150">
              <a:solidFill>
                <a:srgbClr val="339A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8858251" y="691110"/>
              <a:ext cx="1809749" cy="1588"/>
            </a:xfrm>
            <a:prstGeom prst="line">
              <a:avLst/>
            </a:prstGeom>
            <a:ln w="57150">
              <a:solidFill>
                <a:srgbClr val="F77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10668000" y="691110"/>
              <a:ext cx="1524000" cy="1588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Номер слайда 3"/>
          <p:cNvSpPr txBox="1">
            <a:spLocks/>
          </p:cNvSpPr>
          <p:nvPr/>
        </p:nvSpPr>
        <p:spPr>
          <a:xfrm>
            <a:off x="11862749" y="6492875"/>
            <a:ext cx="329251" cy="365125"/>
          </a:xfrm>
          <a:prstGeom prst="rect">
            <a:avLst/>
          </a:prstGeom>
        </p:spPr>
        <p:txBody>
          <a:bodyPr vert="horz" lIns="121920" tIns="60960" rIns="121920" bIns="60960" rtlCol="0" anchor="ctr"/>
          <a:lstStyle/>
          <a:p>
            <a:pPr algn="r" defTabSz="1219170" fontAlgn="auto">
              <a:spcBef>
                <a:spcPts val="0"/>
              </a:spcBef>
              <a:spcAft>
                <a:spcPts val="0"/>
              </a:spcAft>
              <a:defRPr/>
            </a:pPr>
            <a:fld id="{B19B0651-EE4F-4900-A07F-96A6BFA9D0F0}" type="slidenum">
              <a:rPr lang="ru-RU" sz="1333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rPr>
              <a:pPr algn="r"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ru-RU" sz="1333" dirty="0">
              <a:solidFill>
                <a:schemeClr val="tx1">
                  <a:tint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4512" y="68627"/>
            <a:ext cx="1178515" cy="534693"/>
          </a:xfrm>
          <a:prstGeom prst="rect">
            <a:avLst/>
          </a:prstGeom>
        </p:spPr>
      </p:pic>
      <p:grpSp>
        <p:nvGrpSpPr>
          <p:cNvPr id="21" name="Группа 20"/>
          <p:cNvGrpSpPr/>
          <p:nvPr/>
        </p:nvGrpSpPr>
        <p:grpSpPr>
          <a:xfrm>
            <a:off x="0" y="6470888"/>
            <a:ext cx="12192000" cy="1588"/>
            <a:chOff x="0" y="691110"/>
            <a:chExt cx="12192000" cy="1588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>
              <a:off x="0" y="691110"/>
              <a:ext cx="8858251" cy="1588"/>
            </a:xfrm>
            <a:prstGeom prst="line">
              <a:avLst/>
            </a:prstGeom>
            <a:ln w="57150">
              <a:solidFill>
                <a:srgbClr val="339A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8858251" y="691110"/>
              <a:ext cx="1809749" cy="1588"/>
            </a:xfrm>
            <a:prstGeom prst="line">
              <a:avLst/>
            </a:prstGeom>
            <a:ln w="57150">
              <a:solidFill>
                <a:srgbClr val="F77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10668000" y="691110"/>
              <a:ext cx="1524000" cy="1588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6CDC6F9-B3BB-4B23-BD0B-76B323404725}"/>
              </a:ext>
            </a:extLst>
          </p:cNvPr>
          <p:cNvSpPr txBox="1"/>
          <p:nvPr/>
        </p:nvSpPr>
        <p:spPr>
          <a:xfrm>
            <a:off x="1991544" y="58772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8" name="Заголовок 1"/>
          <p:cNvSpPr txBox="1">
            <a:spLocks/>
          </p:cNvSpPr>
          <p:nvPr/>
        </p:nvSpPr>
        <p:spPr bwMode="auto">
          <a:xfrm>
            <a:off x="263352" y="159021"/>
            <a:ext cx="9721080" cy="444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Решения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проблемы пластикового загрязнения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91344" y="752610"/>
            <a:ext cx="11691683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	За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последние 70 лет производство пластмасс во всем мире увеличилось в 215 раз – с 1,5 млн. тонн в 1950 г. до 322 млн. тонн в 2015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году,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а уже в 2017 году объемы производства превысили 400 млн.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тонн.</a:t>
            </a:r>
          </a:p>
          <a:p>
            <a:pPr algn="just">
              <a:spcAft>
                <a:spcPts val="0"/>
              </a:spcAft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	Отходы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пластика, производимые предприятиями и населением, представляют собой глобальную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проблему,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которая угрожает здоровью людей и всей экосистемы Земли. При этом, пластики очень долго разлагаются в окружающей среде. Для разных видов пластика, эти сроки находятся в интервале от 100 до 500 лет. Пластик распадается на мелкие частицы –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микропластик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, который не может быть полностью переработан экосистемой, как например бумага или дерево. Этот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микропластик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проникает в почву, а также в водоёмы и таким образом оказывается в желудках животных и рыб. По оценкам ООН, каждый год 1 млн. морских птиц, 100 тысяч морских млекопитающих и черепах, а также бесчисленное количество рыб умирает от попадания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микропластика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в их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организм.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	Вреда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экосистеме можно избежать, если не допускать попадания не разлагаемых в естественных условиях отходов в окружающую среду. Для этого производственный цикл должен быть замкнутым. Таким образом, многие компании по всему миру начали переходить от линейных цепей поставок к замкнутым, в которых появилось управление возвратными потоками или реверсивная (возвратная) логистика. Поэтому, задача организации работы с отходами пластика является достаточно актуальной в научно-практическом плане.	 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Микропластик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стал одной из главных проблем последнего времени. Современные стратегии очистки среды пытаются смягчить негативные последствия этого процесса, но не в состоянии противостоять растущему количеству пластика. </a:t>
            </a:r>
            <a:endParaRPr lang="ru-RU" sz="2000" dirty="0">
              <a:solidFill>
                <a:schemeClr val="accent1">
                  <a:lumMod val="75000"/>
                </a:schemeClr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196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0" y="691110"/>
            <a:ext cx="12192000" cy="1588"/>
            <a:chOff x="0" y="691110"/>
            <a:chExt cx="12192000" cy="1588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0" y="691110"/>
              <a:ext cx="8858251" cy="1588"/>
            </a:xfrm>
            <a:prstGeom prst="line">
              <a:avLst/>
            </a:prstGeom>
            <a:ln w="57150">
              <a:solidFill>
                <a:srgbClr val="339A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8858251" y="691110"/>
              <a:ext cx="1809749" cy="1588"/>
            </a:xfrm>
            <a:prstGeom prst="line">
              <a:avLst/>
            </a:prstGeom>
            <a:ln w="57150">
              <a:solidFill>
                <a:srgbClr val="F77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10668000" y="691110"/>
              <a:ext cx="1524000" cy="1588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Номер слайда 3"/>
          <p:cNvSpPr txBox="1">
            <a:spLocks/>
          </p:cNvSpPr>
          <p:nvPr/>
        </p:nvSpPr>
        <p:spPr>
          <a:xfrm>
            <a:off x="11582525" y="6516562"/>
            <a:ext cx="576064" cy="365125"/>
          </a:xfrm>
          <a:prstGeom prst="rect">
            <a:avLst/>
          </a:prstGeom>
        </p:spPr>
        <p:txBody>
          <a:bodyPr vert="horz" lIns="121920" tIns="60960" rIns="121920" bIns="60960" rtlCol="0" anchor="ctr"/>
          <a:lstStyle/>
          <a:p>
            <a:pPr algn="r" defTabSz="1219170" fontAlgn="auto">
              <a:spcBef>
                <a:spcPts val="0"/>
              </a:spcBef>
              <a:spcAft>
                <a:spcPts val="0"/>
              </a:spcAft>
              <a:defRPr/>
            </a:pPr>
            <a:fld id="{B19B0651-EE4F-4900-A07F-96A6BFA9D0F0}" type="slidenum">
              <a:rPr lang="ru-RU" sz="1333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rPr>
              <a:pPr algn="r"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ru-RU" sz="1333" dirty="0">
              <a:solidFill>
                <a:schemeClr val="tx1">
                  <a:tint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1" name="Заголовок 1"/>
          <p:cNvSpPr>
            <a:spLocks noGrp="1"/>
          </p:cNvSpPr>
          <p:nvPr>
            <p:ph type="title"/>
          </p:nvPr>
        </p:nvSpPr>
        <p:spPr>
          <a:xfrm>
            <a:off x="304550" y="60406"/>
            <a:ext cx="8743778" cy="630704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ea typeface="Segoe UI" pitchFamily="34" charset="0"/>
                <a:cs typeface="Segoe UI" pitchFamily="34" charset="0"/>
              </a:rPr>
              <a:t>Регулирование производства</a:t>
            </a: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4512" y="68627"/>
            <a:ext cx="1178515" cy="534693"/>
          </a:xfrm>
          <a:prstGeom prst="rect">
            <a:avLst/>
          </a:prstGeom>
        </p:spPr>
      </p:pic>
      <p:grpSp>
        <p:nvGrpSpPr>
          <p:cNvPr id="21" name="Группа 20"/>
          <p:cNvGrpSpPr/>
          <p:nvPr/>
        </p:nvGrpSpPr>
        <p:grpSpPr>
          <a:xfrm>
            <a:off x="0" y="6516562"/>
            <a:ext cx="12192000" cy="1588"/>
            <a:chOff x="0" y="691110"/>
            <a:chExt cx="12192000" cy="1588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>
              <a:off x="0" y="691110"/>
              <a:ext cx="8858251" cy="1588"/>
            </a:xfrm>
            <a:prstGeom prst="line">
              <a:avLst/>
            </a:prstGeom>
            <a:ln w="57150">
              <a:solidFill>
                <a:srgbClr val="339A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8858251" y="691110"/>
              <a:ext cx="1809749" cy="1588"/>
            </a:xfrm>
            <a:prstGeom prst="line">
              <a:avLst/>
            </a:prstGeom>
            <a:ln w="57150">
              <a:solidFill>
                <a:srgbClr val="F77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10668000" y="691110"/>
              <a:ext cx="1524000" cy="1588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Прямоугольник 18"/>
          <p:cNvSpPr/>
          <p:nvPr/>
        </p:nvSpPr>
        <p:spPr>
          <a:xfrm>
            <a:off x="4583832" y="1227394"/>
            <a:ext cx="729919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На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уровне производства использование пластмасс можно сократить следующими способами:</a:t>
            </a:r>
          </a:p>
          <a:p>
            <a:pPr algn="just">
              <a:spcAft>
                <a:spcPts val="0"/>
              </a:spcAft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- применять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альтернативные, переработанные или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биоразлагаемые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материалы;</a:t>
            </a:r>
          </a:p>
          <a:p>
            <a:pPr algn="just">
              <a:spcAft>
                <a:spcPts val="0"/>
              </a:spcAft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- совершенствовать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конструкции изделий с целью уменьшения количества пластика, увеличения срока службы продукта, его ремонта и повторного использования;</a:t>
            </a:r>
          </a:p>
          <a:p>
            <a:pPr algn="just">
              <a:spcAft>
                <a:spcPts val="0"/>
              </a:spcAft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- повышать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перерабатываемость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материалов ограничением количества полимеров, добавок и смесей;</a:t>
            </a:r>
          </a:p>
          <a:p>
            <a:pPr algn="just">
              <a:spcAft>
                <a:spcPts val="0"/>
              </a:spcAft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- запрещать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определенные виды одноразового пластика,</a:t>
            </a:r>
          </a:p>
          <a:p>
            <a:pPr algn="just">
              <a:spcAft>
                <a:spcPts val="0"/>
              </a:spcAft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- оценивать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жизненный цикл продукта и упаковки – это помогает выявить способы улучшения экологических параметров продукции на разных этапах ее использования.</a:t>
            </a:r>
            <a:endParaRPr lang="ru-RU" sz="2000" dirty="0">
              <a:solidFill>
                <a:schemeClr val="accent1">
                  <a:lumMod val="75000"/>
                </a:schemeClr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1026" name="Picture 2" descr="Загрязнение окружающей среды. идея защиты планеты. пластиковые загрязнения, целлофановый мешок, использование биоразлагаемых материалов Бесплатные вектор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1318385"/>
            <a:ext cx="3852193" cy="3852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361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0" y="691110"/>
            <a:ext cx="12192000" cy="1588"/>
            <a:chOff x="0" y="691110"/>
            <a:chExt cx="12192000" cy="1588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0" y="691110"/>
              <a:ext cx="8858251" cy="1588"/>
            </a:xfrm>
            <a:prstGeom prst="line">
              <a:avLst/>
            </a:prstGeom>
            <a:ln w="57150">
              <a:solidFill>
                <a:srgbClr val="339A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8858251" y="691110"/>
              <a:ext cx="1809749" cy="1588"/>
            </a:xfrm>
            <a:prstGeom prst="line">
              <a:avLst/>
            </a:prstGeom>
            <a:ln w="57150">
              <a:solidFill>
                <a:srgbClr val="F77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10668000" y="691110"/>
              <a:ext cx="1524000" cy="1588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Номер слайда 3"/>
          <p:cNvSpPr txBox="1">
            <a:spLocks/>
          </p:cNvSpPr>
          <p:nvPr/>
        </p:nvSpPr>
        <p:spPr>
          <a:xfrm>
            <a:off x="11862749" y="6492875"/>
            <a:ext cx="329251" cy="365125"/>
          </a:xfrm>
          <a:prstGeom prst="rect">
            <a:avLst/>
          </a:prstGeom>
        </p:spPr>
        <p:txBody>
          <a:bodyPr vert="horz" lIns="121920" tIns="60960" rIns="121920" bIns="60960" rtlCol="0" anchor="ctr"/>
          <a:lstStyle/>
          <a:p>
            <a:pPr algn="r" defTabSz="1219170" fontAlgn="auto">
              <a:spcBef>
                <a:spcPts val="0"/>
              </a:spcBef>
              <a:spcAft>
                <a:spcPts val="0"/>
              </a:spcAft>
              <a:defRPr/>
            </a:pPr>
            <a:fld id="{B19B0651-EE4F-4900-A07F-96A6BFA9D0F0}" type="slidenum">
              <a:rPr lang="ru-RU" sz="1333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rPr>
              <a:pPr algn="r"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ru-RU" sz="1333" dirty="0">
              <a:solidFill>
                <a:schemeClr val="tx1">
                  <a:tint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4512" y="68627"/>
            <a:ext cx="1178515" cy="534693"/>
          </a:xfrm>
          <a:prstGeom prst="rect">
            <a:avLst/>
          </a:prstGeom>
        </p:spPr>
      </p:pic>
      <p:grpSp>
        <p:nvGrpSpPr>
          <p:cNvPr id="21" name="Группа 20"/>
          <p:cNvGrpSpPr/>
          <p:nvPr/>
        </p:nvGrpSpPr>
        <p:grpSpPr>
          <a:xfrm>
            <a:off x="0" y="6470888"/>
            <a:ext cx="12192000" cy="1588"/>
            <a:chOff x="0" y="691110"/>
            <a:chExt cx="12192000" cy="1588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>
              <a:off x="0" y="691110"/>
              <a:ext cx="8858251" cy="1588"/>
            </a:xfrm>
            <a:prstGeom prst="line">
              <a:avLst/>
            </a:prstGeom>
            <a:ln w="57150">
              <a:solidFill>
                <a:srgbClr val="339A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8858251" y="691110"/>
              <a:ext cx="1809749" cy="1588"/>
            </a:xfrm>
            <a:prstGeom prst="line">
              <a:avLst/>
            </a:prstGeom>
            <a:ln w="57150">
              <a:solidFill>
                <a:srgbClr val="F77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10668000" y="691110"/>
              <a:ext cx="1524000" cy="1588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6CDC6F9-B3BB-4B23-BD0B-76B323404725}"/>
              </a:ext>
            </a:extLst>
          </p:cNvPr>
          <p:cNvSpPr txBox="1"/>
          <p:nvPr/>
        </p:nvSpPr>
        <p:spPr>
          <a:xfrm>
            <a:off x="1991544" y="58772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8" name="Заголовок 1"/>
          <p:cNvSpPr txBox="1">
            <a:spLocks/>
          </p:cNvSpPr>
          <p:nvPr/>
        </p:nvSpPr>
        <p:spPr bwMode="auto">
          <a:xfrm>
            <a:off x="335360" y="159021"/>
            <a:ext cx="9721080" cy="444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Экодизайн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405615" y="955318"/>
            <a:ext cx="5139371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Создание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экологического дизайна включает следующее:</a:t>
            </a:r>
          </a:p>
          <a:p>
            <a:pPr algn="just">
              <a:spcAft>
                <a:spcPts val="0"/>
              </a:spcAft>
            </a:pPr>
            <a:endParaRPr lang="ru-RU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- упаковка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товаров с возможностью ее повторного использования и переработки;</a:t>
            </a:r>
          </a:p>
          <a:p>
            <a:pPr algn="just">
              <a:spcAft>
                <a:spcPts val="0"/>
              </a:spcAft>
            </a:pPr>
            <a:endParaRPr lang="ru-RU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- применение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менее энергоемких материалов;</a:t>
            </a:r>
          </a:p>
          <a:p>
            <a:pPr algn="just">
              <a:spcAft>
                <a:spcPts val="0"/>
              </a:spcAft>
            </a:pPr>
            <a:endParaRPr lang="ru-RU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- разработка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эффективных конфигурации для удобной доставки, то есть нужно придумать такую форму продукта, которая позволит за одну транспортировку перевезти как можно больше единиц товара. </a:t>
            </a:r>
          </a:p>
          <a:p>
            <a:pPr algn="just">
              <a:spcAft>
                <a:spcPts val="0"/>
              </a:spcAft>
            </a:pPr>
            <a:endParaRPr lang="ru-RU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Но реализация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экодизайна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может потребовать больше энергии или снизить срок службы продукта. Такие факторы тоже нужно учитывать и находить компромисс.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9600" y="31273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2" name="Picture 4" descr="Сохранить концепцию планеты Бесплатные вектор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85" y="780488"/>
            <a:ext cx="5796015" cy="5601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6003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0" y="691110"/>
            <a:ext cx="12192000" cy="1588"/>
            <a:chOff x="0" y="691110"/>
            <a:chExt cx="12192000" cy="1588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0" y="691110"/>
              <a:ext cx="8858251" cy="1588"/>
            </a:xfrm>
            <a:prstGeom prst="line">
              <a:avLst/>
            </a:prstGeom>
            <a:ln w="57150">
              <a:solidFill>
                <a:srgbClr val="339A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8858251" y="691110"/>
              <a:ext cx="1809749" cy="1588"/>
            </a:xfrm>
            <a:prstGeom prst="line">
              <a:avLst/>
            </a:prstGeom>
            <a:ln w="57150">
              <a:solidFill>
                <a:srgbClr val="F77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10668000" y="691110"/>
              <a:ext cx="1524000" cy="1588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Номер слайда 3"/>
          <p:cNvSpPr txBox="1">
            <a:spLocks/>
          </p:cNvSpPr>
          <p:nvPr/>
        </p:nvSpPr>
        <p:spPr>
          <a:xfrm>
            <a:off x="11455036" y="6520259"/>
            <a:ext cx="685795" cy="337741"/>
          </a:xfrm>
          <a:prstGeom prst="rect">
            <a:avLst/>
          </a:prstGeom>
        </p:spPr>
        <p:txBody>
          <a:bodyPr vert="horz" lIns="121920" tIns="60960" rIns="121920" bIns="60960" rtlCol="0" anchor="ctr"/>
          <a:lstStyle/>
          <a:p>
            <a:pPr algn="r" defTabSz="1219170" fontAlgn="auto">
              <a:spcBef>
                <a:spcPts val="0"/>
              </a:spcBef>
              <a:spcAft>
                <a:spcPts val="0"/>
              </a:spcAft>
              <a:defRPr/>
            </a:pPr>
            <a:fld id="{B19B0651-EE4F-4900-A07F-96A6BFA9D0F0}" type="slidenum">
              <a:rPr lang="ru-RU" sz="1333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rPr>
              <a:pPr algn="r"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ru-RU" sz="1333" dirty="0">
              <a:solidFill>
                <a:schemeClr val="tx1">
                  <a:tint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1" name="Заголовок 1"/>
          <p:cNvSpPr>
            <a:spLocks noGrp="1"/>
          </p:cNvSpPr>
          <p:nvPr>
            <p:ph type="title"/>
          </p:nvPr>
        </p:nvSpPr>
        <p:spPr>
          <a:xfrm>
            <a:off x="263351" y="51770"/>
            <a:ext cx="7070899" cy="696077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Сокращение потребления пластика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4512" y="68627"/>
            <a:ext cx="1178515" cy="534693"/>
          </a:xfrm>
          <a:prstGeom prst="rect">
            <a:avLst/>
          </a:prstGeom>
        </p:spPr>
      </p:pic>
      <p:grpSp>
        <p:nvGrpSpPr>
          <p:cNvPr id="21" name="Группа 20"/>
          <p:cNvGrpSpPr/>
          <p:nvPr/>
        </p:nvGrpSpPr>
        <p:grpSpPr>
          <a:xfrm>
            <a:off x="0" y="6520259"/>
            <a:ext cx="12192000" cy="1588"/>
            <a:chOff x="0" y="691110"/>
            <a:chExt cx="12192000" cy="1588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>
              <a:off x="0" y="691110"/>
              <a:ext cx="8858251" cy="1588"/>
            </a:xfrm>
            <a:prstGeom prst="line">
              <a:avLst/>
            </a:prstGeom>
            <a:ln w="57150">
              <a:solidFill>
                <a:srgbClr val="339A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8858251" y="691110"/>
              <a:ext cx="1809749" cy="1588"/>
            </a:xfrm>
            <a:prstGeom prst="line">
              <a:avLst/>
            </a:prstGeom>
            <a:ln w="57150">
              <a:solidFill>
                <a:srgbClr val="F77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10668000" y="691110"/>
              <a:ext cx="1524000" cy="1588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61A60B50-3C22-48F4-B99A-59F43258E866}"/>
              </a:ext>
            </a:extLst>
          </p:cNvPr>
          <p:cNvSpPr/>
          <p:nvPr/>
        </p:nvSpPr>
        <p:spPr>
          <a:xfrm>
            <a:off x="6660701" y="1916832"/>
            <a:ext cx="48245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80340" algn="l"/>
                <a:tab pos="630555" algn="l"/>
              </a:tabLst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Снижать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потребления пластмасс выгодно, но иногда труднодоступно из-за небезопасности хранения пищевых продуктов и отсутствия удобства. Тем не менее, возможно избегать ненужной упаковки (например, двойной) или выбирать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экологичные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альтернативы. </a:t>
            </a:r>
          </a:p>
          <a:p>
            <a:pPr algn="just">
              <a:spcAft>
                <a:spcPts val="0"/>
              </a:spcAft>
              <a:tabLst>
                <a:tab pos="180340" algn="l"/>
                <a:tab pos="630555" algn="l"/>
              </a:tabLst>
            </a:pPr>
            <a:endParaRPr lang="ru-RU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  <a:tabLst>
                <a:tab pos="180340" algn="l"/>
                <a:tab pos="630555" algn="l"/>
              </a:tabLst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Растущий спрос на товары, не содержащие пластмассы, в свою очередь вынудит компании изменить дизайн своей продукции.</a:t>
            </a:r>
            <a:endParaRPr lang="ru-RU" dirty="0" smtClean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Сохранить концепцию планеты с людьми, заботящимися о земле Бесплатные вектор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1" y="778014"/>
            <a:ext cx="5962650" cy="5531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3469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0" y="691110"/>
            <a:ext cx="12192000" cy="1588"/>
            <a:chOff x="0" y="691110"/>
            <a:chExt cx="12192000" cy="1588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0" y="691110"/>
              <a:ext cx="8858251" cy="1588"/>
            </a:xfrm>
            <a:prstGeom prst="line">
              <a:avLst/>
            </a:prstGeom>
            <a:ln w="57150">
              <a:solidFill>
                <a:srgbClr val="339A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8858251" y="691110"/>
              <a:ext cx="1809749" cy="1588"/>
            </a:xfrm>
            <a:prstGeom prst="line">
              <a:avLst/>
            </a:prstGeom>
            <a:ln w="57150">
              <a:solidFill>
                <a:srgbClr val="F77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10668000" y="691110"/>
              <a:ext cx="1524000" cy="1588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Номер слайда 3"/>
          <p:cNvSpPr txBox="1">
            <a:spLocks/>
          </p:cNvSpPr>
          <p:nvPr/>
        </p:nvSpPr>
        <p:spPr>
          <a:xfrm>
            <a:off x="11862749" y="6492875"/>
            <a:ext cx="329251" cy="365125"/>
          </a:xfrm>
          <a:prstGeom prst="rect">
            <a:avLst/>
          </a:prstGeom>
        </p:spPr>
        <p:txBody>
          <a:bodyPr vert="horz" lIns="121920" tIns="60960" rIns="121920" bIns="60960" rtlCol="0" anchor="ctr"/>
          <a:lstStyle/>
          <a:p>
            <a:pPr algn="r" defTabSz="1219170" fontAlgn="auto">
              <a:spcBef>
                <a:spcPts val="0"/>
              </a:spcBef>
              <a:spcAft>
                <a:spcPts val="0"/>
              </a:spcAft>
              <a:defRPr/>
            </a:pPr>
            <a:fld id="{B19B0651-EE4F-4900-A07F-96A6BFA9D0F0}" type="slidenum">
              <a:rPr lang="ru-RU" sz="1333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rPr>
              <a:pPr algn="r"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ru-RU" sz="1333" dirty="0">
              <a:solidFill>
                <a:schemeClr val="tx1">
                  <a:tint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4512" y="68627"/>
            <a:ext cx="1178515" cy="534693"/>
          </a:xfrm>
          <a:prstGeom prst="rect">
            <a:avLst/>
          </a:prstGeom>
        </p:spPr>
      </p:pic>
      <p:grpSp>
        <p:nvGrpSpPr>
          <p:cNvPr id="21" name="Группа 20"/>
          <p:cNvGrpSpPr/>
          <p:nvPr/>
        </p:nvGrpSpPr>
        <p:grpSpPr>
          <a:xfrm>
            <a:off x="0" y="6470888"/>
            <a:ext cx="12192000" cy="1588"/>
            <a:chOff x="0" y="691110"/>
            <a:chExt cx="12192000" cy="1588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>
              <a:off x="0" y="691110"/>
              <a:ext cx="8858251" cy="1588"/>
            </a:xfrm>
            <a:prstGeom prst="line">
              <a:avLst/>
            </a:prstGeom>
            <a:ln w="57150">
              <a:solidFill>
                <a:srgbClr val="339A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8858251" y="691110"/>
              <a:ext cx="1809749" cy="1588"/>
            </a:xfrm>
            <a:prstGeom prst="line">
              <a:avLst/>
            </a:prstGeom>
            <a:ln w="57150">
              <a:solidFill>
                <a:srgbClr val="F77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10668000" y="691110"/>
              <a:ext cx="1524000" cy="1588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6CDC6F9-B3BB-4B23-BD0B-76B323404725}"/>
              </a:ext>
            </a:extLst>
          </p:cNvPr>
          <p:cNvSpPr txBox="1"/>
          <p:nvPr/>
        </p:nvSpPr>
        <p:spPr>
          <a:xfrm>
            <a:off x="1991544" y="58772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8" name="Заголовок 1"/>
          <p:cNvSpPr txBox="1">
            <a:spLocks/>
          </p:cNvSpPr>
          <p:nvPr/>
        </p:nvSpPr>
        <p:spPr bwMode="auto">
          <a:xfrm>
            <a:off x="335360" y="159021"/>
            <a:ext cx="9721080" cy="444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Повышение осведомленности населения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9600" y="31273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7049343" y="910352"/>
            <a:ext cx="424442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Повышение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осведомленности потребителей о влиянии их выбора на окружающую среду является долгосрочной стратегией. Ее можно обеспечить посредством формального образования: в школах, вузах, или неформального – новости, ролики. Интерес к экологическим проблемам растет и поддерживается бесплатными онлайн-курсами, лекциями и мероприятиями, тематическими мобильными приложениями.</a:t>
            </a:r>
          </a:p>
          <a:p>
            <a:pPr algn="just"/>
            <a:endParaRPr lang="ru-RU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В поисковых системах и социальных сетях растет статистика запросов по ключевому слову «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микропластик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». В медиа увеличилось количество материалов на эту тему. Тем не менее, снижение потребления пластика зависит в первую очередь от наличия альтернатив без него.</a:t>
            </a:r>
          </a:p>
        </p:txBody>
      </p:sp>
      <p:pic>
        <p:nvPicPr>
          <p:cNvPr id="4098" name="Picture 2" descr="Сохранить концепцию планеты с людьми и землей Premium вектор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76" y="780488"/>
            <a:ext cx="5962650" cy="5466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2270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0" y="691110"/>
            <a:ext cx="12192000" cy="1588"/>
            <a:chOff x="0" y="691110"/>
            <a:chExt cx="12192000" cy="1588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0" y="691110"/>
              <a:ext cx="8858251" cy="1588"/>
            </a:xfrm>
            <a:prstGeom prst="line">
              <a:avLst/>
            </a:prstGeom>
            <a:ln w="57150">
              <a:solidFill>
                <a:srgbClr val="339A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8858251" y="691110"/>
              <a:ext cx="1809749" cy="1588"/>
            </a:xfrm>
            <a:prstGeom prst="line">
              <a:avLst/>
            </a:prstGeom>
            <a:ln w="57150">
              <a:solidFill>
                <a:srgbClr val="F77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10668000" y="691110"/>
              <a:ext cx="1524000" cy="1588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Номер слайда 3"/>
          <p:cNvSpPr txBox="1">
            <a:spLocks/>
          </p:cNvSpPr>
          <p:nvPr/>
        </p:nvSpPr>
        <p:spPr>
          <a:xfrm>
            <a:off x="11862749" y="6492875"/>
            <a:ext cx="329251" cy="365125"/>
          </a:xfrm>
          <a:prstGeom prst="rect">
            <a:avLst/>
          </a:prstGeom>
        </p:spPr>
        <p:txBody>
          <a:bodyPr vert="horz" lIns="121920" tIns="60960" rIns="121920" bIns="60960" rtlCol="0" anchor="ctr"/>
          <a:lstStyle/>
          <a:p>
            <a:pPr algn="r" defTabSz="1219170" fontAlgn="auto">
              <a:spcBef>
                <a:spcPts val="0"/>
              </a:spcBef>
              <a:spcAft>
                <a:spcPts val="0"/>
              </a:spcAft>
              <a:defRPr/>
            </a:pPr>
            <a:fld id="{B19B0651-EE4F-4900-A07F-96A6BFA9D0F0}" type="slidenum">
              <a:rPr lang="ru-RU" sz="1333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rPr>
              <a:pPr algn="r"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ru-RU" sz="1333" dirty="0">
              <a:solidFill>
                <a:schemeClr val="tx1">
                  <a:tint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4512" y="68627"/>
            <a:ext cx="1178515" cy="534693"/>
          </a:xfrm>
          <a:prstGeom prst="rect">
            <a:avLst/>
          </a:prstGeom>
        </p:spPr>
      </p:pic>
      <p:grpSp>
        <p:nvGrpSpPr>
          <p:cNvPr id="21" name="Группа 20"/>
          <p:cNvGrpSpPr/>
          <p:nvPr/>
        </p:nvGrpSpPr>
        <p:grpSpPr>
          <a:xfrm>
            <a:off x="0" y="6470888"/>
            <a:ext cx="12192000" cy="1588"/>
            <a:chOff x="0" y="691110"/>
            <a:chExt cx="12192000" cy="1588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>
              <a:off x="0" y="691110"/>
              <a:ext cx="8858251" cy="1588"/>
            </a:xfrm>
            <a:prstGeom prst="line">
              <a:avLst/>
            </a:prstGeom>
            <a:ln w="57150">
              <a:solidFill>
                <a:srgbClr val="339A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8858251" y="691110"/>
              <a:ext cx="1809749" cy="1588"/>
            </a:xfrm>
            <a:prstGeom prst="line">
              <a:avLst/>
            </a:prstGeom>
            <a:ln w="57150">
              <a:solidFill>
                <a:srgbClr val="F77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10668000" y="691110"/>
              <a:ext cx="1524000" cy="1588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6CDC6F9-B3BB-4B23-BD0B-76B323404725}"/>
              </a:ext>
            </a:extLst>
          </p:cNvPr>
          <p:cNvSpPr txBox="1"/>
          <p:nvPr/>
        </p:nvSpPr>
        <p:spPr>
          <a:xfrm>
            <a:off x="1991544" y="58772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8" name="Заголовок 1"/>
          <p:cNvSpPr txBox="1">
            <a:spLocks/>
          </p:cNvSpPr>
          <p:nvPr/>
        </p:nvSpPr>
        <p:spPr bwMode="auto">
          <a:xfrm>
            <a:off x="335360" y="159021"/>
            <a:ext cx="9721080" cy="444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Расширенная ответственность производителя за отходы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9600" y="31273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6507439" y="1268760"/>
            <a:ext cx="535531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Компании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должны стремиться к сокращению отходов и нести ответственность за мусор, произведенный их продуктами, в рамках расширенной ответственности производителя. Заключается она в соблюдении нормативов утилизации, подписании договоров с переработчиками и уплате экологического сбора.</a:t>
            </a:r>
          </a:p>
          <a:p>
            <a:pPr algn="just"/>
            <a:endParaRPr lang="ru-RU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Рекомендуется стимулировать ответственность производителя субсидиями переработчикам и компаниям, которые используют вторичное сырье, и присуждением премий.</a:t>
            </a:r>
          </a:p>
        </p:txBody>
      </p:sp>
      <p:pic>
        <p:nvPicPr>
          <p:cNvPr id="5122" name="Picture 2" descr="Сохранить концепцию планеты Бесплатные вектор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768" y="778503"/>
            <a:ext cx="5962650" cy="5468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7021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0" y="691110"/>
            <a:ext cx="12192000" cy="1588"/>
            <a:chOff x="0" y="691110"/>
            <a:chExt cx="12192000" cy="1588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0" y="691110"/>
              <a:ext cx="8858251" cy="1588"/>
            </a:xfrm>
            <a:prstGeom prst="line">
              <a:avLst/>
            </a:prstGeom>
            <a:ln w="57150">
              <a:solidFill>
                <a:srgbClr val="339A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8858251" y="691110"/>
              <a:ext cx="1809749" cy="1588"/>
            </a:xfrm>
            <a:prstGeom prst="line">
              <a:avLst/>
            </a:prstGeom>
            <a:ln w="57150">
              <a:solidFill>
                <a:srgbClr val="F77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10668000" y="691110"/>
              <a:ext cx="1524000" cy="1588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Номер слайда 3"/>
          <p:cNvSpPr txBox="1">
            <a:spLocks/>
          </p:cNvSpPr>
          <p:nvPr/>
        </p:nvSpPr>
        <p:spPr>
          <a:xfrm>
            <a:off x="11862749" y="6492875"/>
            <a:ext cx="329251" cy="365125"/>
          </a:xfrm>
          <a:prstGeom prst="rect">
            <a:avLst/>
          </a:prstGeom>
        </p:spPr>
        <p:txBody>
          <a:bodyPr vert="horz" lIns="121920" tIns="60960" rIns="121920" bIns="60960" rtlCol="0" anchor="ctr"/>
          <a:lstStyle/>
          <a:p>
            <a:pPr algn="r" defTabSz="1219170" fontAlgn="auto">
              <a:spcBef>
                <a:spcPts val="0"/>
              </a:spcBef>
              <a:spcAft>
                <a:spcPts val="0"/>
              </a:spcAft>
              <a:defRPr/>
            </a:pPr>
            <a:fld id="{B19B0651-EE4F-4900-A07F-96A6BFA9D0F0}" type="slidenum">
              <a:rPr lang="ru-RU" sz="1333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rPr>
              <a:pPr algn="r"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ru-RU" sz="1333" dirty="0">
              <a:solidFill>
                <a:schemeClr val="tx1">
                  <a:tint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4512" y="68627"/>
            <a:ext cx="1178515" cy="534693"/>
          </a:xfrm>
          <a:prstGeom prst="rect">
            <a:avLst/>
          </a:prstGeom>
        </p:spPr>
      </p:pic>
      <p:grpSp>
        <p:nvGrpSpPr>
          <p:cNvPr id="21" name="Группа 20"/>
          <p:cNvGrpSpPr/>
          <p:nvPr/>
        </p:nvGrpSpPr>
        <p:grpSpPr>
          <a:xfrm>
            <a:off x="0" y="6470888"/>
            <a:ext cx="12192000" cy="1588"/>
            <a:chOff x="0" y="691110"/>
            <a:chExt cx="12192000" cy="1588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>
              <a:off x="0" y="691110"/>
              <a:ext cx="8858251" cy="1588"/>
            </a:xfrm>
            <a:prstGeom prst="line">
              <a:avLst/>
            </a:prstGeom>
            <a:ln w="57150">
              <a:solidFill>
                <a:srgbClr val="339A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8858251" y="691110"/>
              <a:ext cx="1809749" cy="1588"/>
            </a:xfrm>
            <a:prstGeom prst="line">
              <a:avLst/>
            </a:prstGeom>
            <a:ln w="57150">
              <a:solidFill>
                <a:srgbClr val="F77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10668000" y="691110"/>
              <a:ext cx="1524000" cy="1588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6CDC6F9-B3BB-4B23-BD0B-76B323404725}"/>
              </a:ext>
            </a:extLst>
          </p:cNvPr>
          <p:cNvSpPr txBox="1"/>
          <p:nvPr/>
        </p:nvSpPr>
        <p:spPr>
          <a:xfrm>
            <a:off x="1991544" y="58772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8" name="Заголовок 1"/>
          <p:cNvSpPr txBox="1">
            <a:spLocks/>
          </p:cNvSpPr>
          <p:nvPr/>
        </p:nvSpPr>
        <p:spPr bwMode="auto">
          <a:xfrm>
            <a:off x="335360" y="138392"/>
            <a:ext cx="9721080" cy="444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Совершенствование системы сбора и утилизации отходов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9600" y="31273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6085943" y="1093817"/>
            <a:ext cx="55446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Управление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отходами основано на концепции 4R: отказ, сокращение, повторное использование, переработка. Несмотря на то, что приоритетом является сокращение и повторное использование, с упаковкой это трудноосуществимо. Она требует восстановления, сортировки и повторного заполнения. Это недопустимо для продуктовой промышленности, но такой материал можно применять для упаковки непродовольственных товаров.</a:t>
            </a:r>
          </a:p>
          <a:p>
            <a:pPr algn="just"/>
            <a:endParaRPr lang="ru-RU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Таким образом, отходы следует перерабатывать и использовать повторно в качестве сырья или для производства энергии. Только конечные отходы, такие как зола, нужно вывозить на свалку. Для контроля за этими процессами необходимо разработать интегрированную систему управления отходами. </a:t>
            </a:r>
          </a:p>
          <a:p>
            <a:pPr algn="just"/>
            <a:endParaRPr lang="ru-RU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6146" name="Picture 2" descr="Повторяет дневной фон Premium вектор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05" y="779081"/>
            <a:ext cx="5763579" cy="55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2353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0" y="691110"/>
            <a:ext cx="12192000" cy="1588"/>
            <a:chOff x="0" y="691110"/>
            <a:chExt cx="12192000" cy="1588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0" y="691110"/>
              <a:ext cx="8858251" cy="1588"/>
            </a:xfrm>
            <a:prstGeom prst="line">
              <a:avLst/>
            </a:prstGeom>
            <a:ln w="57150">
              <a:solidFill>
                <a:srgbClr val="339A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8858251" y="691110"/>
              <a:ext cx="1809749" cy="1588"/>
            </a:xfrm>
            <a:prstGeom prst="line">
              <a:avLst/>
            </a:prstGeom>
            <a:ln w="57150">
              <a:solidFill>
                <a:srgbClr val="F77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10668000" y="691110"/>
              <a:ext cx="1524000" cy="1588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Номер слайда 3"/>
          <p:cNvSpPr txBox="1">
            <a:spLocks/>
          </p:cNvSpPr>
          <p:nvPr/>
        </p:nvSpPr>
        <p:spPr>
          <a:xfrm>
            <a:off x="11862749" y="6492875"/>
            <a:ext cx="329251" cy="365125"/>
          </a:xfrm>
          <a:prstGeom prst="rect">
            <a:avLst/>
          </a:prstGeom>
        </p:spPr>
        <p:txBody>
          <a:bodyPr vert="horz" lIns="121920" tIns="60960" rIns="121920" bIns="60960" rtlCol="0" anchor="ctr"/>
          <a:lstStyle/>
          <a:p>
            <a:pPr algn="r" defTabSz="1219170" fontAlgn="auto">
              <a:spcBef>
                <a:spcPts val="0"/>
              </a:spcBef>
              <a:spcAft>
                <a:spcPts val="0"/>
              </a:spcAft>
              <a:defRPr/>
            </a:pPr>
            <a:fld id="{B19B0651-EE4F-4900-A07F-96A6BFA9D0F0}" type="slidenum">
              <a:rPr lang="ru-RU" sz="1333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rPr>
              <a:pPr algn="r"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ru-RU" sz="1333" dirty="0">
              <a:solidFill>
                <a:schemeClr val="tx1">
                  <a:tint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4512" y="68627"/>
            <a:ext cx="1178515" cy="534693"/>
          </a:xfrm>
          <a:prstGeom prst="rect">
            <a:avLst/>
          </a:prstGeom>
        </p:spPr>
      </p:pic>
      <p:grpSp>
        <p:nvGrpSpPr>
          <p:cNvPr id="21" name="Группа 20"/>
          <p:cNvGrpSpPr/>
          <p:nvPr/>
        </p:nvGrpSpPr>
        <p:grpSpPr>
          <a:xfrm>
            <a:off x="0" y="6470888"/>
            <a:ext cx="12192000" cy="1588"/>
            <a:chOff x="0" y="691110"/>
            <a:chExt cx="12192000" cy="1588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>
              <a:off x="0" y="691110"/>
              <a:ext cx="8858251" cy="1588"/>
            </a:xfrm>
            <a:prstGeom prst="line">
              <a:avLst/>
            </a:prstGeom>
            <a:ln w="57150">
              <a:solidFill>
                <a:srgbClr val="339AC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8858251" y="691110"/>
              <a:ext cx="1809749" cy="1588"/>
            </a:xfrm>
            <a:prstGeom prst="line">
              <a:avLst/>
            </a:prstGeom>
            <a:ln w="57150">
              <a:solidFill>
                <a:srgbClr val="F77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10668000" y="691110"/>
              <a:ext cx="1524000" cy="1588"/>
            </a:xfrm>
            <a:prstGeom prst="line">
              <a:avLst/>
            </a:prstGeom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6CDC6F9-B3BB-4B23-BD0B-76B323404725}"/>
              </a:ext>
            </a:extLst>
          </p:cNvPr>
          <p:cNvSpPr txBox="1"/>
          <p:nvPr/>
        </p:nvSpPr>
        <p:spPr>
          <a:xfrm>
            <a:off x="1991544" y="58772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8" name="Заголовок 1"/>
          <p:cNvSpPr txBox="1">
            <a:spLocks/>
          </p:cNvSpPr>
          <p:nvPr/>
        </p:nvSpPr>
        <p:spPr bwMode="auto">
          <a:xfrm>
            <a:off x="335360" y="159021"/>
            <a:ext cx="9721080" cy="444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Переработка отходов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9600" y="31273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794857" y="740175"/>
            <a:ext cx="61267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Переработка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пластмасс представляет собой сложный процесс, включающий следующие этапы:</a:t>
            </a:r>
          </a:p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- сбор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отходов потребителями;</a:t>
            </a:r>
          </a:p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- отделение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вторсырья и удаление загрязняющих веществ;</a:t>
            </a:r>
          </a:p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- сортировка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по полимеру и цвету;</a:t>
            </a:r>
          </a:p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- получение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гранул из каждого полимера и цвета;</a:t>
            </a:r>
          </a:p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- продажа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гранул компаниям-производителям.</a:t>
            </a:r>
          </a:p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Переработка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незагрязненных материалов дает высококачественную пластмассу. При этом при переработке загрязненных отходов получается пластик низкого качества, его можно использовать в строительных материалах, текстиле. В идеале переработанные пластмассы должны использоваться долгое время. Они могут быть включены в асфальт, бетон для улучшения их свойств. </a:t>
            </a:r>
          </a:p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По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мнению ученых, переработка пластмасс обычно экономически нецелесообразна, но может привести к отдаче в предприятиях замкнутого цикла. Производителям необходимы поставки сырья стандартного качества, которое иногда трудно достичь при переработке. Эту проблему можно решить, увеличив скорость рециркуляции и качество получаемых материалов. </a:t>
            </a:r>
          </a:p>
        </p:txBody>
      </p:sp>
      <p:pic>
        <p:nvPicPr>
          <p:cNvPr id="7170" name="Picture 2" descr="Проблема пищевых отходов и компостирование остатков еды. люди выбрасывают продукты в мусор после истечения срока годности. ð¡сокращение потребительского образа жизни с ответственным отношением к обращению с мусором Premium вектор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67" y="934460"/>
            <a:ext cx="5675520" cy="513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73684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60706</TotalTime>
  <Words>1263</Words>
  <Application>Microsoft Office PowerPoint</Application>
  <PresentationFormat>Широкоэкранный</PresentationFormat>
  <Paragraphs>96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Arial Narrow</vt:lpstr>
      <vt:lpstr>Calibri</vt:lpstr>
      <vt:lpstr>Segoe UI</vt:lpstr>
      <vt:lpstr>Times New Roman</vt:lpstr>
      <vt:lpstr>Тема Office</vt:lpstr>
      <vt:lpstr>Решения проблемы пластикового загрязнения</vt:lpstr>
      <vt:lpstr>Презентация PowerPoint</vt:lpstr>
      <vt:lpstr>Регулирование производства</vt:lpstr>
      <vt:lpstr>Презентация PowerPoint</vt:lpstr>
      <vt:lpstr>Сокращение потребления пластика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АО «Государственная страховая корпорация по страхованию экспортных кредитов и инвестиций»</dc:title>
  <dc:creator>djumadilov</dc:creator>
  <cp:lastModifiedBy>Надира Абенова</cp:lastModifiedBy>
  <cp:revision>4858</cp:revision>
  <cp:lastPrinted>2019-04-10T11:45:48Z</cp:lastPrinted>
  <dcterms:created xsi:type="dcterms:W3CDTF">2010-07-12T11:15:59Z</dcterms:created>
  <dcterms:modified xsi:type="dcterms:W3CDTF">2022-04-28T02:46:06Z</dcterms:modified>
</cp:coreProperties>
</file>