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autoCompressPictures="0">
  <p:sldMasterIdLst>
    <p:sldMasterId id="2147483648" r:id="rId2"/>
  </p:sldMasterIdLst>
  <p:notesMasterIdLst>
    <p:notesMasterId r:id="rId3"/>
  </p:notesMasterIdLst>
  <p:sldIdLst>
    <p:sldId id="308" r:id="rId4"/>
    <p:sldId id="321" r:id="rId5"/>
    <p:sldId id="319" r:id="rId6"/>
    <p:sldId id="328" r:id="rId7"/>
    <p:sldId id="327" r:id="rId8"/>
    <p:sldId id="326" r:id="rId9"/>
    <p:sldId id="333" r:id="rId10"/>
    <p:sldId id="257" r:id="rId11"/>
    <p:sldId id="323" r:id="rId12"/>
  </p:sldIdLst>
  <p:sldSz cx="12192000" cy="6858000"/>
  <p:notesSz cx="6858000" cy="9144000"/>
  <p:custDataLst>
    <p:tags r:id="rId13"/>
  </p:custDataLst>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2054"/>
    <a:srgbClr val="02B3EB"/>
    <a:srgbClr val="95DEEA"/>
    <a:srgbClr val="E0E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53"/>
  </p:normalViewPr>
  <p:slideViewPr>
    <p:cSldViewPr snapToGrid="0" snapToObjects="1">
      <p:cViewPr varScale="1">
        <p:scale>
          <a:sx n="69" d="100"/>
          <a:sy n="69" d="100"/>
        </p:scale>
        <p:origin x="372" y="4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4DE1E-A638-DC42-AC40-FB42D847731E}" type="datetimeFigureOut">
              <a:rPr lang="ru-KZ" smtClean="0"/>
              <a:t>09.01.2024</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C5BBA-1127-B047-9254-0B82A41C2856}" type="slidenum">
              <a:rPr lang="ru-KZ" smtClean="0"/>
              <a:t>‹#›</a:t>
            </a:fld>
            <a:endParaRPr lang="ru-KZ"/>
          </a:p>
        </p:txBody>
      </p:sp>
    </p:spTree>
    <p:extLst>
      <p:ext uri="{BB962C8B-B14F-4D97-AF65-F5344CB8AC3E}">
        <p14:creationId xmlns:p14="http://schemas.microsoft.com/office/powerpoint/2010/main" val="61223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8039DC3F-CE42-8D44-A48E-6939DD6EC4C9}"/>
              </a:ext>
            </a:extLst>
          </p:cNvPr>
          <p:cNvSpPr>
            <a:spLocks noGrp="1"/>
          </p:cNvSpPr>
          <p:nvPr>
            <p:ph type="ctrTitle" hasCustomPrompt="1"/>
          </p:nvPr>
        </p:nvSpPr>
        <p:spPr>
          <a:xfrm>
            <a:off x="396368" y="3188875"/>
            <a:ext cx="4360049" cy="1352389"/>
          </a:xfrm>
        </p:spPr>
        <p:txBody>
          <a:bodyPr anchor="b"/>
          <a:lstStyle>
            <a:lvl1pPr algn="l">
              <a:defRPr sz="4000"/>
            </a:lvl1pPr>
          </a:lstStyle>
          <a:p>
            <a:r>
              <a:rPr lang="ru-RU"/>
              <a:t>ОБРАЗЕЦ </a:t>
            </a:r>
            <a:br>
              <a:rPr lang="en-US"/>
            </a:br>
            <a:r>
              <a:rPr lang="ru-RU"/>
              <a:t>ЗАГОЛОВКА</a:t>
            </a:r>
            <a:endParaRPr lang="ru-KZ"/>
          </a:p>
        </p:txBody>
      </p:sp>
      <p:sp>
        <p:nvSpPr>
          <p:cNvPr id="5" name="Нижний колонтитул 4">
            <a:extLst>
              <a:ext uri="{FF2B5EF4-FFF2-40B4-BE49-F238E27FC236}">
                <a16:creationId xmlns:a16="http://schemas.microsoft.com/office/drawing/2014/main" id="{7BF55D78-2297-9449-8B56-C806945E7170}"/>
              </a:ext>
            </a:extLst>
          </p:cNvPr>
          <p:cNvSpPr>
            <a:spLocks noGrp="1"/>
          </p:cNvSpPr>
          <p:nvPr>
            <p:ph type="ftr" sz="quarter" idx="11"/>
          </p:nvPr>
        </p:nvSpPr>
        <p:spPr>
          <a:xfrm>
            <a:off x="396368" y="6133513"/>
            <a:ext cx="748553" cy="365125"/>
          </a:xfrm>
        </p:spPr>
        <p:txBody>
          <a:bodyPr/>
          <a:lstStyle>
            <a:lvl1pPr>
              <a:defRPr>
                <a:solidFill>
                  <a:srgbClr val="02B3EB"/>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a:t>2022</a:t>
            </a:r>
            <a:endParaRPr lang="ru-KZ"/>
          </a:p>
        </p:txBody>
      </p:sp>
    </p:spTree>
    <p:extLst>
      <p:ext uri="{BB962C8B-B14F-4D97-AF65-F5344CB8AC3E}">
        <p14:creationId xmlns:p14="http://schemas.microsoft.com/office/powerpoint/2010/main" val="261838467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FA8591AC-E525-B14A-A457-7EF53B03BFCB}"/>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KZ"/>
          </a:p>
        </p:txBody>
      </p:sp>
      <p:sp>
        <p:nvSpPr>
          <p:cNvPr id="3" name="Рисунок 2">
            <a:extLst>
              <a:ext uri="{FF2B5EF4-FFF2-40B4-BE49-F238E27FC236}">
                <a16:creationId xmlns:a16="http://schemas.microsoft.com/office/drawing/2014/main" id="{7179E2D8-C133-AE49-891C-A933F20C65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KZ"/>
          </a:p>
        </p:txBody>
      </p:sp>
      <p:sp>
        <p:nvSpPr>
          <p:cNvPr id="4" name="Текст 3">
            <a:extLst>
              <a:ext uri="{FF2B5EF4-FFF2-40B4-BE49-F238E27FC236}">
                <a16:creationId xmlns:a16="http://schemas.microsoft.com/office/drawing/2014/main" id="{86C462EF-86DE-4249-940F-DF6504C41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a16="http://schemas.microsoft.com/office/drawing/2014/main" id="{33394F1C-7B6B-7E40-9A09-807DF2355133}"/>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6" name="Нижний колонтитул 5">
            <a:extLst>
              <a:ext uri="{FF2B5EF4-FFF2-40B4-BE49-F238E27FC236}">
                <a16:creationId xmlns:a16="http://schemas.microsoft.com/office/drawing/2014/main" id="{7DCC8CCA-756E-9B4C-ADFF-65BC09390A6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334FEEF-CA71-FC44-B45D-29EFAC152E8B}"/>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106415249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E20FD6C-FC83-E347-834E-AAD4E3D60CD2}"/>
              </a:ext>
            </a:extLst>
          </p:cNvPr>
          <p:cNvSpPr>
            <a:spLocks noGrp="1"/>
          </p:cNvSpPr>
          <p:nvPr>
            <p:ph type="title"/>
          </p:nvPr>
        </p:nvSpPr>
        <p:spPr/>
        <p:txBody>
          <a:bodyPr/>
          <a:lstStyle/>
          <a:p>
            <a:r>
              <a:rPr lang="ru-RU" smtClean="0"/>
              <a:t>Образец заголовка</a:t>
            </a:r>
            <a:endParaRPr lang="ru-KZ"/>
          </a:p>
        </p:txBody>
      </p:sp>
      <p:sp>
        <p:nvSpPr>
          <p:cNvPr id="3" name="Вертикальный текст 2">
            <a:extLst>
              <a:ext uri="{FF2B5EF4-FFF2-40B4-BE49-F238E27FC236}">
                <a16:creationId xmlns:a16="http://schemas.microsoft.com/office/drawing/2014/main" id="{28367DD4-A612-904A-850D-2ED2E58E5586}"/>
              </a:ext>
            </a:extLst>
          </p:cNvPr>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Дата 3">
            <a:extLst>
              <a:ext uri="{FF2B5EF4-FFF2-40B4-BE49-F238E27FC236}">
                <a16:creationId xmlns:a16="http://schemas.microsoft.com/office/drawing/2014/main" id="{4F0A3A32-2BF1-204A-A454-1ABC4C8D8EFB}"/>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D6B98D42-7A8F-554C-87F0-CB26A6653E3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BB1EF3F-BD28-7148-B733-751F74A1ADF2}"/>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362370332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6071A145-1122-1641-9D40-FA187F36A00C}"/>
              </a:ext>
            </a:extLst>
          </p:cNvPr>
          <p:cNvSpPr>
            <a:spLocks noGrp="1"/>
          </p:cNvSpPr>
          <p:nvPr>
            <p:ph type="title" orient="vert"/>
          </p:nvPr>
        </p:nvSpPr>
        <p:spPr>
          <a:xfrm>
            <a:off x="8724900" y="365125"/>
            <a:ext cx="2628900" cy="5811838"/>
          </a:xfrm>
        </p:spPr>
        <p:txBody>
          <a:bodyPr vert="eaVert"/>
          <a:lstStyle/>
          <a:p>
            <a:r>
              <a:rPr lang="ru-RU" smtClean="0"/>
              <a:t>Образец заголовка</a:t>
            </a:r>
            <a:endParaRPr lang="ru-KZ"/>
          </a:p>
        </p:txBody>
      </p:sp>
      <p:sp>
        <p:nvSpPr>
          <p:cNvPr id="3" name="Вертикальный текст 2">
            <a:extLst>
              <a:ext uri="{FF2B5EF4-FFF2-40B4-BE49-F238E27FC236}">
                <a16:creationId xmlns:a16="http://schemas.microsoft.com/office/drawing/2014/main" id="{97A8EAEA-7BD2-6B44-8847-3A022145294E}"/>
              </a:ext>
            </a:extLst>
          </p:cNvPr>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Дата 3">
            <a:extLst>
              <a:ext uri="{FF2B5EF4-FFF2-40B4-BE49-F238E27FC236}">
                <a16:creationId xmlns:a16="http://schemas.microsoft.com/office/drawing/2014/main" id="{B2978E7E-38E4-DF4C-ACFB-A7495CC08D3F}"/>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17F69BC1-8C21-7E4C-8CF5-B885F836D94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F64C31B-7EA5-EC47-AA80-B6ECD941B22B}"/>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4257502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23319BF-969A-A642-8BBD-3388DBE3FE4F}"/>
              </a:ext>
            </a:extLst>
          </p:cNvPr>
          <p:cNvSpPr>
            <a:spLocks noGrp="1"/>
          </p:cNvSpPr>
          <p:nvPr>
            <p:ph type="title" hasCustomPrompt="1"/>
          </p:nvPr>
        </p:nvSpPr>
        <p:spPr>
          <a:xfrm>
            <a:off x="388557" y="257438"/>
            <a:ext cx="7507667" cy="1131166"/>
          </a:xfrm>
        </p:spPr>
        <p:txBody>
          <a:bodyPr/>
          <a:lstStyle>
            <a:lvl1pPr>
              <a:defRPr sz="2400" b="1"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r>
              <a:rPr lang="ru-RU"/>
              <a:t>ОБРАЗЕЦ </a:t>
            </a:r>
            <a:br>
              <a:rPr lang="en-US"/>
            </a:br>
            <a:r>
              <a:rPr lang="ru-RU"/>
              <a:t>ЗАГОЛОВКА</a:t>
            </a:r>
            <a:endParaRPr lang="ru-KZ"/>
          </a:p>
        </p:txBody>
      </p:sp>
      <p:sp>
        <p:nvSpPr>
          <p:cNvPr id="3" name="Объект 2">
            <a:extLst>
              <a:ext uri="{FF2B5EF4-FFF2-40B4-BE49-F238E27FC236}">
                <a16:creationId xmlns:a16="http://schemas.microsoft.com/office/drawing/2014/main" id="{AE294EE8-B623-B945-9AC5-8F387837D7DB}"/>
              </a:ext>
            </a:extLst>
          </p:cNvPr>
          <p:cNvSpPr>
            <a:spLocks noGrp="1"/>
          </p:cNvSpPr>
          <p:nvPr>
            <p:ph idx="1"/>
          </p:nvPr>
        </p:nvSpPr>
        <p:spPr>
          <a:xfrm>
            <a:off x="388557" y="2584502"/>
            <a:ext cx="5785531" cy="3483790"/>
          </a:xfrm>
        </p:spPr>
        <p:txBody>
          <a:bodyPr/>
          <a:lstStyle>
            <a:lvl1pPr>
              <a:lnSpc>
                <a:spcPct val="100000"/>
              </a:lnSpc>
              <a:buFontTx/>
              <a:buBlip>
                <a:blip r:embed="rId1"/>
              </a:buBlip>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Нижний колонтитул 4">
            <a:extLst>
              <a:ext uri="{FF2B5EF4-FFF2-40B4-BE49-F238E27FC236}">
                <a16:creationId xmlns:a16="http://schemas.microsoft.com/office/drawing/2014/main" id="{24B0C11A-641C-C845-8DF2-15319B592ACC}"/>
              </a:ext>
            </a:extLst>
          </p:cNvPr>
          <p:cNvSpPr>
            <a:spLocks noGrp="1"/>
          </p:cNvSpPr>
          <p:nvPr>
            <p:ph type="ftr" sz="quarter" idx="11"/>
          </p:nvPr>
        </p:nvSpPr>
        <p:spPr>
          <a:xfrm>
            <a:off x="388557" y="6235437"/>
            <a:ext cx="1704739" cy="365125"/>
          </a:xfrm>
        </p:spPr>
        <p:txBody>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r>
              <a:rPr lang="en" err="1"/>
              <a:t>www.kazakhexport.kz</a:t>
            </a:r>
            <a:endParaRPr lang="ru-KZ" sz="900"/>
          </a:p>
        </p:txBody>
      </p:sp>
      <p:sp>
        <p:nvSpPr>
          <p:cNvPr id="6" name="Номер слайда 5">
            <a:extLst>
              <a:ext uri="{FF2B5EF4-FFF2-40B4-BE49-F238E27FC236}">
                <a16:creationId xmlns:a16="http://schemas.microsoft.com/office/drawing/2014/main" id="{C757FF82-C6AD-9344-8260-398327CFB94F}"/>
              </a:ext>
            </a:extLst>
          </p:cNvPr>
          <p:cNvSpPr>
            <a:spLocks noGrp="1"/>
          </p:cNvSpPr>
          <p:nvPr>
            <p:ph type="sldNum" sz="quarter" idx="12"/>
          </p:nvPr>
        </p:nvSpPr>
        <p:spPr>
          <a:xfrm>
            <a:off x="10883689" y="6235436"/>
            <a:ext cx="985563" cy="365125"/>
          </a:xfrm>
        </p:spPr>
        <p:txBody>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fld id="{D8230AC4-931F-2541-984F-431D72A143BD}" type="slidenum">
              <a:rPr lang="ru-KZ" smtClean="0"/>
              <a:t>‹#›</a:t>
            </a:fld>
            <a:endParaRPr lang="ru-KZ" sz="900"/>
          </a:p>
        </p:txBody>
      </p:sp>
      <p:pic>
        <p:nvPicPr>
          <p:cNvPr id="10" name="Рисунок 9">
            <a:extLst>
              <a:ext uri="{FF2B5EF4-FFF2-40B4-BE49-F238E27FC236}">
                <a16:creationId xmlns:a16="http://schemas.microsoft.com/office/drawing/2014/main" id="{6C61D29C-170F-0844-B6E2-990B8760504F}"/>
              </a:ext>
            </a:extLst>
          </p:cNvPr>
          <p:cNvPicPr>
            <a:picLocks noChangeAspect="1"/>
          </p:cNvPicPr>
          <p:nvPr userDrawn="1"/>
        </p:nvPicPr>
        <p:blipFill>
          <a:blip r:embed="rId2"/>
          <a:stretch>
            <a:fillRect/>
          </a:stretch>
        </p:blipFill>
        <p:spPr>
          <a:xfrm>
            <a:off x="10678075" y="481457"/>
            <a:ext cx="1021563" cy="384046"/>
          </a:xfrm>
          <a:prstGeom prst="rect">
            <a:avLst/>
          </a:prstGeom>
        </p:spPr>
      </p:pic>
    </p:spTree>
    <p:extLst>
      <p:ext uri="{BB962C8B-B14F-4D97-AF65-F5344CB8AC3E}">
        <p14:creationId xmlns:p14="http://schemas.microsoft.com/office/powerpoint/2010/main" val="1489006276"/>
      </p:ext>
    </p:extLst>
  </p:cSld>
  <p:clrMapOvr>
    <a:masterClrMapping/>
  </p:clrMapOvr>
  <p:transition/>
  <p:timing/>
  <p:extLst>
    <p:ext uri="{DCECCB84-F9BA-43D5-87BE-67443E8EF086}">
      <p15:sldGuideLst xmlns:p15="http://schemas.microsoft.com/office/powerpoint/2012/main">
        <p15:guide id="1" orient="horz" pos="300" userDrawn="1">
          <p15:clr>
            <a:srgbClr val="FBAE40"/>
          </p15:clr>
        </p15:guide>
        <p15:guide id="2" pos="302" userDrawn="1">
          <p15:clr>
            <a:srgbClr val="FBAE40"/>
          </p15:clr>
        </p15:guide>
        <p15:guide id="3" pos="1368" userDrawn="1">
          <p15:clr>
            <a:srgbClr val="FBAE40"/>
          </p15:clr>
        </p15:guide>
        <p15:guide id="4" pos="1504" userDrawn="1">
          <p15:clr>
            <a:srgbClr val="FBAE40"/>
          </p15:clr>
        </p15:guide>
        <p15:guide id="5" pos="2570" userDrawn="1">
          <p15:clr>
            <a:srgbClr val="FBAE40"/>
          </p15:clr>
        </p15:guide>
        <p15:guide id="6" pos="2706" userDrawn="1">
          <p15:clr>
            <a:srgbClr val="FBAE40"/>
          </p15:clr>
        </p15:guide>
        <p15:guide id="7" pos="3772" userDrawn="1">
          <p15:clr>
            <a:srgbClr val="FBAE40"/>
          </p15:clr>
        </p15:guide>
        <p15:guide id="8" pos="3908" userDrawn="1">
          <p15:clr>
            <a:srgbClr val="FBAE40"/>
          </p15:clr>
        </p15:guide>
        <p15:guide id="9" pos="4974" userDrawn="1">
          <p15:clr>
            <a:srgbClr val="FBAE40"/>
          </p15:clr>
        </p15:guide>
        <p15:guide id="10" pos="5110" userDrawn="1">
          <p15:clr>
            <a:srgbClr val="FBAE40"/>
          </p15:clr>
        </p15:guide>
        <p15:guide id="11" pos="6176" userDrawn="1">
          <p15:clr>
            <a:srgbClr val="FBAE40"/>
          </p15:clr>
        </p15:guide>
        <p15:guide id="12" pos="6312" userDrawn="1">
          <p15:clr>
            <a:srgbClr val="FBAE40"/>
          </p15:clr>
        </p15:guide>
        <p15:guide id="13" pos="7378" userDrawn="1">
          <p15:clr>
            <a:srgbClr val="FBAE40"/>
          </p15:clr>
        </p15:guide>
        <p15:guide id="14" orient="horz" pos="40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1_Заголовок и объект">
    <p:spTree>
      <p:nvGrpSpPr>
        <p:cNvPr id="1" name=""/>
        <p:cNvGrpSpPr/>
        <p:nvPr/>
      </p:nvGrpSpPr>
      <p:grpSpPr>
        <a:xfrm>
          <a:off x="0" y="0"/>
          <a:ext cx="0" cy="0"/>
        </a:xfrm>
      </p:grpSpPr>
      <p:pic>
        <p:nvPicPr>
          <p:cNvPr id="7" name="Рисунок 6">
            <a:extLst>
              <a:ext uri="{FF2B5EF4-FFF2-40B4-BE49-F238E27FC236}">
                <a16:creationId xmlns:a16="http://schemas.microsoft.com/office/drawing/2014/main" id="{D3ABACF5-30B7-E342-AF50-80B1FFDCA641}"/>
              </a:ext>
            </a:extLst>
          </p:cNvPr>
          <p:cNvPicPr>
            <a:picLocks noChangeAspect="1"/>
          </p:cNvPicPr>
          <p:nvPr userDrawn="1"/>
        </p:nvPicPr>
        <p:blipFill>
          <a:blip r:embed="rId1"/>
          <a:stretch>
            <a:fillRect/>
          </a:stretch>
        </p:blipFill>
        <p:spPr>
          <a:xfrm>
            <a:off x="10674367" y="481457"/>
            <a:ext cx="1030524" cy="384046"/>
          </a:xfrm>
          <a:prstGeom prst="rect">
            <a:avLst/>
          </a:prstGeom>
        </p:spPr>
      </p:pic>
      <p:sp>
        <p:nvSpPr>
          <p:cNvPr id="3" name="Объект 2">
            <a:extLst>
              <a:ext uri="{FF2B5EF4-FFF2-40B4-BE49-F238E27FC236}">
                <a16:creationId xmlns:a16="http://schemas.microsoft.com/office/drawing/2014/main" id="{AE294EE8-B623-B945-9AC5-8F387837D7DB}"/>
              </a:ext>
            </a:extLst>
          </p:cNvPr>
          <p:cNvSpPr>
            <a:spLocks noGrp="1"/>
          </p:cNvSpPr>
          <p:nvPr>
            <p:ph idx="1"/>
          </p:nvPr>
        </p:nvSpPr>
        <p:spPr>
          <a:xfrm>
            <a:off x="388557" y="2584502"/>
            <a:ext cx="5785531" cy="3483790"/>
          </a:xfrm>
        </p:spPr>
        <p:txBody>
          <a:bodyPr/>
          <a:lstStyle>
            <a:lvl1pPr>
              <a:lnSpc>
                <a:spcPct val="100000"/>
              </a:lnSpc>
              <a:buFontTx/>
              <a:buBlip>
                <a:blip r:embed="rId2"/>
              </a:buBlip>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Нижний колонтитул 4">
            <a:extLst>
              <a:ext uri="{FF2B5EF4-FFF2-40B4-BE49-F238E27FC236}">
                <a16:creationId xmlns:a16="http://schemas.microsoft.com/office/drawing/2014/main" id="{24B0C11A-641C-C845-8DF2-15319B592ACC}"/>
              </a:ext>
            </a:extLst>
          </p:cNvPr>
          <p:cNvSpPr>
            <a:spLocks noGrp="1"/>
          </p:cNvSpPr>
          <p:nvPr>
            <p:ph type="ftr" sz="quarter" idx="11"/>
          </p:nvPr>
        </p:nvSpPr>
        <p:spPr>
          <a:xfrm>
            <a:off x="388557" y="6235437"/>
            <a:ext cx="1704739" cy="365125"/>
          </a:xfrm>
        </p:spPr>
        <p:txBody>
          <a:bodyP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 err="1"/>
              <a:t>www.kazakhexport.kz</a:t>
            </a:r>
            <a:endParaRPr lang="ru-KZ"/>
          </a:p>
        </p:txBody>
      </p:sp>
      <p:sp>
        <p:nvSpPr>
          <p:cNvPr id="6" name="Номер слайда 5">
            <a:extLst>
              <a:ext uri="{FF2B5EF4-FFF2-40B4-BE49-F238E27FC236}">
                <a16:creationId xmlns:a16="http://schemas.microsoft.com/office/drawing/2014/main" id="{C757FF82-C6AD-9344-8260-398327CFB94F}"/>
              </a:ext>
            </a:extLst>
          </p:cNvPr>
          <p:cNvSpPr>
            <a:spLocks noGrp="1"/>
          </p:cNvSpPr>
          <p:nvPr>
            <p:ph type="sldNum" sz="quarter" idx="12"/>
          </p:nvPr>
        </p:nvSpPr>
        <p:spPr>
          <a:xfrm>
            <a:off x="10883689" y="6235436"/>
            <a:ext cx="985563" cy="365125"/>
          </a:xfrm>
        </p:spPr>
        <p:txBody>
          <a:bodyPr/>
          <a:lstStyle>
            <a:lvl1pPr>
              <a:defRPr sz="9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8230AC4-931F-2541-984F-431D72A143BD}" type="slidenum">
              <a:rPr lang="ru-KZ" smtClean="0"/>
              <a:t>‹#›</a:t>
            </a:fld>
            <a:endParaRPr lang="ru-KZ">
              <a:solidFill>
                <a:schemeClr val="bg1"/>
              </a:solidFill>
            </a:endParaRPr>
          </a:p>
        </p:txBody>
      </p:sp>
      <p:sp>
        <p:nvSpPr>
          <p:cNvPr id="9" name="Заголовок 1">
            <a:extLst>
              <a:ext uri="{FF2B5EF4-FFF2-40B4-BE49-F238E27FC236}">
                <a16:creationId xmlns:a16="http://schemas.microsoft.com/office/drawing/2014/main" id="{186D2BA1-18DD-2A42-898D-EE526D025CD8}"/>
              </a:ext>
            </a:extLst>
          </p:cNvPr>
          <p:cNvSpPr txBox="1"/>
          <p:nvPr userDrawn="1"/>
        </p:nvSpPr>
        <p:spPr>
          <a:xfrm>
            <a:off x="388557" y="257438"/>
            <a:ext cx="7507667" cy="1131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r>
              <a:rPr lang="ru-RU" sz="2400">
                <a:solidFill>
                  <a:schemeClr val="bg1"/>
                </a:solidFill>
              </a:rPr>
              <a:t>ОБРАЗЕЦ </a:t>
            </a:r>
            <a:br>
              <a:rPr lang="en-US" sz="2400">
                <a:solidFill>
                  <a:schemeClr val="bg1"/>
                </a:solidFill>
              </a:rPr>
            </a:br>
            <a:r>
              <a:rPr lang="ru-RU" sz="2400">
                <a:solidFill>
                  <a:schemeClr val="bg1"/>
                </a:solidFill>
              </a:rPr>
              <a:t>ЗАГОЛОВКА</a:t>
            </a:r>
            <a:endParaRPr lang="ru-KZ" sz="2400">
              <a:solidFill>
                <a:schemeClr val="bg1"/>
              </a:solidFill>
            </a:endParaRPr>
          </a:p>
        </p:txBody>
      </p:sp>
    </p:spTree>
    <p:extLst>
      <p:ext uri="{BB962C8B-B14F-4D97-AF65-F5344CB8AC3E}">
        <p14:creationId xmlns:p14="http://schemas.microsoft.com/office/powerpoint/2010/main" val="3464986089"/>
      </p:ext>
    </p:extLst>
  </p:cSld>
  <p:clrMapOvr>
    <a:masterClrMapping/>
  </p:clrMapOvr>
  <p:transition/>
  <p:timing/>
  <p:extLst>
    <p:ext uri="{DCECCB84-F9BA-43D5-87BE-67443E8EF086}">
      <p15:sldGuideLst xmlns:p15="http://schemas.microsoft.com/office/powerpoint/2012/main">
        <p15:guide id="1" orient="horz" pos="300" userDrawn="1">
          <p15:clr>
            <a:srgbClr val="FBAE40"/>
          </p15:clr>
        </p15:guide>
        <p15:guide id="2" pos="302" userDrawn="1">
          <p15:clr>
            <a:srgbClr val="FBAE40"/>
          </p15:clr>
        </p15:guide>
        <p15:guide id="3" pos="1368" userDrawn="1">
          <p15:clr>
            <a:srgbClr val="FBAE40"/>
          </p15:clr>
        </p15:guide>
        <p15:guide id="4" pos="1504" userDrawn="1">
          <p15:clr>
            <a:srgbClr val="FBAE40"/>
          </p15:clr>
        </p15:guide>
        <p15:guide id="5" pos="2570" userDrawn="1">
          <p15:clr>
            <a:srgbClr val="FBAE40"/>
          </p15:clr>
        </p15:guide>
        <p15:guide id="6" pos="2706" userDrawn="1">
          <p15:clr>
            <a:srgbClr val="FBAE40"/>
          </p15:clr>
        </p15:guide>
        <p15:guide id="7" pos="3772" userDrawn="1">
          <p15:clr>
            <a:srgbClr val="FBAE40"/>
          </p15:clr>
        </p15:guide>
        <p15:guide id="8" pos="3908" userDrawn="1">
          <p15:clr>
            <a:srgbClr val="FBAE40"/>
          </p15:clr>
        </p15:guide>
        <p15:guide id="9" pos="4974" userDrawn="1">
          <p15:clr>
            <a:srgbClr val="FBAE40"/>
          </p15:clr>
        </p15:guide>
        <p15:guide id="10" pos="5110" userDrawn="1">
          <p15:clr>
            <a:srgbClr val="FBAE40"/>
          </p15:clr>
        </p15:guide>
        <p15:guide id="11" pos="6176" userDrawn="1">
          <p15:clr>
            <a:srgbClr val="FBAE40"/>
          </p15:clr>
        </p15:guide>
        <p15:guide id="12" pos="6312" userDrawn="1">
          <p15:clr>
            <a:srgbClr val="FBAE40"/>
          </p15:clr>
        </p15:guide>
        <p15:guide id="13" pos="7378" userDrawn="1">
          <p15:clr>
            <a:srgbClr val="FBAE40"/>
          </p15:clr>
        </p15:guide>
        <p15:guide id="14" orient="horz" pos="40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ED981FC-3981-3845-9251-41CE9D5F581C}"/>
              </a:ext>
            </a:extLst>
          </p:cNvPr>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KZ"/>
          </a:p>
        </p:txBody>
      </p:sp>
      <p:sp>
        <p:nvSpPr>
          <p:cNvPr id="3" name="Текст 2">
            <a:extLst>
              <a:ext uri="{FF2B5EF4-FFF2-40B4-BE49-F238E27FC236}">
                <a16:creationId xmlns:a16="http://schemas.microsoft.com/office/drawing/2014/main" id="{8A5E2FA5-7615-4449-AD3D-7BBD55934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a:extLst>
              <a:ext uri="{FF2B5EF4-FFF2-40B4-BE49-F238E27FC236}">
                <a16:creationId xmlns:a16="http://schemas.microsoft.com/office/drawing/2014/main" id="{6C8B06DE-D503-4342-AEEF-8E37005AD7D0}"/>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71A2D82D-10E4-3242-8B89-46187FA9C5F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E79AE8A-BC57-6446-8D08-C78FBB21D858}"/>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11469350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076E11E-1D36-474B-A6E5-CE46EC92CCA4}"/>
              </a:ext>
            </a:extLst>
          </p:cNvPr>
          <p:cNvSpPr>
            <a:spLocks noGrp="1"/>
          </p:cNvSpPr>
          <p:nvPr>
            <p:ph type="title"/>
          </p:nvPr>
        </p:nvSpPr>
        <p:spPr/>
        <p:txBody>
          <a:bodyPr/>
          <a:lstStyle/>
          <a:p>
            <a:r>
              <a:rPr lang="ru-RU" smtClean="0"/>
              <a:t>Образец заголовка</a:t>
            </a:r>
            <a:endParaRPr lang="ru-KZ"/>
          </a:p>
        </p:txBody>
      </p:sp>
      <p:sp>
        <p:nvSpPr>
          <p:cNvPr id="3" name="Объект 2">
            <a:extLst>
              <a:ext uri="{FF2B5EF4-FFF2-40B4-BE49-F238E27FC236}">
                <a16:creationId xmlns:a16="http://schemas.microsoft.com/office/drawing/2014/main" id="{0F97C5A7-0708-E044-B988-FF030B0008C7}"/>
              </a:ext>
            </a:extLst>
          </p:cNvPr>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Объект 3">
            <a:extLst>
              <a:ext uri="{FF2B5EF4-FFF2-40B4-BE49-F238E27FC236}">
                <a16:creationId xmlns:a16="http://schemas.microsoft.com/office/drawing/2014/main" id="{2B63FF8F-3BE8-BE47-937B-C5B68E1ED950}"/>
              </a:ext>
            </a:extLst>
          </p:cNvPr>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Дата 4">
            <a:extLst>
              <a:ext uri="{FF2B5EF4-FFF2-40B4-BE49-F238E27FC236}">
                <a16:creationId xmlns:a16="http://schemas.microsoft.com/office/drawing/2014/main" id="{0F2988EB-A2BE-EA41-960D-DBDF143BBAFE}"/>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6" name="Нижний колонтитул 5">
            <a:extLst>
              <a:ext uri="{FF2B5EF4-FFF2-40B4-BE49-F238E27FC236}">
                <a16:creationId xmlns:a16="http://schemas.microsoft.com/office/drawing/2014/main" id="{5363537E-4E78-2B4C-B0E4-BCD9A46DDBB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C3CF66E-604D-274B-8593-2E3A0FAEABDC}"/>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202667115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5F310FC-0DEB-D34E-905E-FA181490CE58}"/>
              </a:ext>
            </a:extLst>
          </p:cNvPr>
          <p:cNvSpPr>
            <a:spLocks noGrp="1"/>
          </p:cNvSpPr>
          <p:nvPr>
            <p:ph type="title"/>
          </p:nvPr>
        </p:nvSpPr>
        <p:spPr>
          <a:xfrm>
            <a:off x="839788" y="365125"/>
            <a:ext cx="10515600" cy="1325563"/>
          </a:xfrm>
        </p:spPr>
        <p:txBody>
          <a:bodyPr/>
          <a:lstStyle/>
          <a:p>
            <a:r>
              <a:rPr lang="ru-RU" smtClean="0"/>
              <a:t>Образец заголовка</a:t>
            </a:r>
            <a:endParaRPr lang="ru-KZ"/>
          </a:p>
        </p:txBody>
      </p:sp>
      <p:sp>
        <p:nvSpPr>
          <p:cNvPr id="3" name="Текст 2">
            <a:extLst>
              <a:ext uri="{FF2B5EF4-FFF2-40B4-BE49-F238E27FC236}">
                <a16:creationId xmlns:a16="http://schemas.microsoft.com/office/drawing/2014/main" id="{66570D95-327E-DC48-9DE8-6BECD6D8F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a:extLst>
              <a:ext uri="{FF2B5EF4-FFF2-40B4-BE49-F238E27FC236}">
                <a16:creationId xmlns:a16="http://schemas.microsoft.com/office/drawing/2014/main" id="{C55B4916-43D3-954F-874D-489742FC7C0B}"/>
              </a:ext>
            </a:extLst>
          </p:cNvPr>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Текст 4">
            <a:extLst>
              <a:ext uri="{FF2B5EF4-FFF2-40B4-BE49-F238E27FC236}">
                <a16:creationId xmlns:a16="http://schemas.microsoft.com/office/drawing/2014/main" id="{952775F4-3AE7-8644-B337-88F0A67D2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a:extLst>
              <a:ext uri="{FF2B5EF4-FFF2-40B4-BE49-F238E27FC236}">
                <a16:creationId xmlns:a16="http://schemas.microsoft.com/office/drawing/2014/main" id="{EEE37DCD-1FA7-9042-824F-E3A8AD8D86E1}"/>
              </a:ext>
            </a:extLst>
          </p:cNvPr>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7" name="Дата 6">
            <a:extLst>
              <a:ext uri="{FF2B5EF4-FFF2-40B4-BE49-F238E27FC236}">
                <a16:creationId xmlns:a16="http://schemas.microsoft.com/office/drawing/2014/main" id="{973D880D-DC13-A744-9468-E8198052A5F8}"/>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8" name="Нижний колонтитул 7">
            <a:extLst>
              <a:ext uri="{FF2B5EF4-FFF2-40B4-BE49-F238E27FC236}">
                <a16:creationId xmlns:a16="http://schemas.microsoft.com/office/drawing/2014/main" id="{12B26857-291F-6747-A94D-8495163C91D1}"/>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DCA84BBA-E5A5-404E-8886-7E5E65D7BEF8}"/>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421091132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3727DDC6-F84B-4446-AE4E-29537717EC57}"/>
              </a:ext>
            </a:extLst>
          </p:cNvPr>
          <p:cNvSpPr>
            <a:spLocks noGrp="1"/>
          </p:cNvSpPr>
          <p:nvPr>
            <p:ph type="title"/>
          </p:nvPr>
        </p:nvSpPr>
        <p:spPr/>
        <p:txBody>
          <a:bodyPr/>
          <a:lstStyle/>
          <a:p>
            <a:r>
              <a:rPr lang="ru-RU" smtClean="0"/>
              <a:t>Образец заголовка</a:t>
            </a:r>
            <a:endParaRPr lang="ru-KZ"/>
          </a:p>
        </p:txBody>
      </p:sp>
      <p:sp>
        <p:nvSpPr>
          <p:cNvPr id="3" name="Дата 2">
            <a:extLst>
              <a:ext uri="{FF2B5EF4-FFF2-40B4-BE49-F238E27FC236}">
                <a16:creationId xmlns:a16="http://schemas.microsoft.com/office/drawing/2014/main" id="{CFA6FE6B-C818-B94F-84CD-FA59ED5E1FBA}"/>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4" name="Нижний колонтитул 3">
            <a:extLst>
              <a:ext uri="{FF2B5EF4-FFF2-40B4-BE49-F238E27FC236}">
                <a16:creationId xmlns:a16="http://schemas.microsoft.com/office/drawing/2014/main" id="{911C92EE-036B-F047-91C5-6CD9D7C497C3}"/>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ECE5B533-C291-8C47-AD48-E812195B01FA}"/>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7843905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92199BA7-D8A7-1F41-B12E-E0E775D3238E}"/>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3" name="Нижний колонтитул 2">
            <a:extLst>
              <a:ext uri="{FF2B5EF4-FFF2-40B4-BE49-F238E27FC236}">
                <a16:creationId xmlns:a16="http://schemas.microsoft.com/office/drawing/2014/main" id="{D8FDC85F-CCCA-7D42-822E-69DD4CFAF66C}"/>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604BA3B-D946-4E4B-AD68-39AAD542BE84}"/>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152886257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3D49318-549B-E845-8D82-4F9749C9B541}"/>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KZ"/>
          </a:p>
        </p:txBody>
      </p:sp>
      <p:sp>
        <p:nvSpPr>
          <p:cNvPr id="3" name="Объект 2">
            <a:extLst>
              <a:ext uri="{FF2B5EF4-FFF2-40B4-BE49-F238E27FC236}">
                <a16:creationId xmlns:a16="http://schemas.microsoft.com/office/drawing/2014/main" id="{2E1B1EE4-57B1-D748-830F-B7DCD460B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Текст 3">
            <a:extLst>
              <a:ext uri="{FF2B5EF4-FFF2-40B4-BE49-F238E27FC236}">
                <a16:creationId xmlns:a16="http://schemas.microsoft.com/office/drawing/2014/main" id="{3D6866D5-DA09-324D-808E-FC5744FB3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a16="http://schemas.microsoft.com/office/drawing/2014/main" id="{3DBBF79A-3EE0-9041-AF54-D2C3AC922497}"/>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6" name="Нижний колонтитул 5">
            <a:extLst>
              <a:ext uri="{FF2B5EF4-FFF2-40B4-BE49-F238E27FC236}">
                <a16:creationId xmlns:a16="http://schemas.microsoft.com/office/drawing/2014/main" id="{585A5BAF-ACB6-7549-BC22-12C492D18B9E}"/>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A339EBF-96DA-D74A-978D-0077F6E92269}"/>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316387410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BE7F15EE-CDAB-E849-8C36-DE02A8D25AAF}"/>
              </a:ext>
            </a:extLst>
          </p:cNvPr>
          <p:cNvSpPr>
            <a:spLocks noGrp="1"/>
          </p:cNvSpPr>
          <p:nvPr>
            <p:ph type="title"/>
          </p:nvPr>
        </p:nvSpPr>
        <p:spPr>
          <a:xfrm>
            <a:off x="414938" y="365125"/>
            <a:ext cx="5586292" cy="941161"/>
          </a:xfrm>
          <a:prstGeom prst="rect">
            <a:avLst/>
          </a:prstGeom>
        </p:spPr>
        <p:txBody>
          <a:bodyPr vert="horz" lIns="91440" tIns="45720" rIns="91440" bIns="45720" rtlCol="0" anchor="ctr">
            <a:normAutofit/>
          </a:bodyPr>
          <a:lstStyle/>
          <a:p>
            <a:r>
              <a:rPr lang="ru-RU"/>
              <a:t>ОБРАЗЕЦ </a:t>
            </a:r>
            <a:br>
              <a:rPr lang="en-US"/>
            </a:br>
            <a:r>
              <a:rPr lang="ru-RU"/>
              <a:t>ЗАГОЛОВКА</a:t>
            </a:r>
            <a:endParaRPr lang="ru-KZ"/>
          </a:p>
        </p:txBody>
      </p:sp>
      <p:sp>
        <p:nvSpPr>
          <p:cNvPr id="3" name="Текст 2">
            <a:extLst>
              <a:ext uri="{FF2B5EF4-FFF2-40B4-BE49-F238E27FC236}">
                <a16:creationId xmlns:a16="http://schemas.microsoft.com/office/drawing/2014/main" id="{790CB82C-7C93-6A41-B65C-97B9D9E28114}"/>
              </a:ext>
            </a:extLst>
          </p:cNvPr>
          <p:cNvSpPr>
            <a:spLocks noGrp="1"/>
          </p:cNvSpPr>
          <p:nvPr>
            <p:ph type="body" idx="1"/>
          </p:nvPr>
        </p:nvSpPr>
        <p:spPr>
          <a:xfrm>
            <a:off x="414938" y="1825625"/>
            <a:ext cx="5586292"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A9804D8-9422-3D45-8F0E-D8506AEAE8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20340DC7-F41C-EA48-9011-704E4E2A1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841E0D18-7A9C-6A46-BD8C-2DACDA464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5D67B-5AB0-1B45-9AAF-3CD4A32A877D}" type="slidenum">
              <a:rPr lang="ru-KZ" smtClean="0"/>
              <a:t>‹#›</a:t>
            </a:fld>
            <a:endParaRPr lang="ru-KZ"/>
          </a:p>
        </p:txBody>
      </p:sp>
    </p:spTree>
    <p:extLst>
      <p:ext uri="{BB962C8B-B14F-4D97-AF65-F5344CB8AC3E}">
        <p14:creationId xmlns:p14="http://schemas.microsoft.com/office/powerpoint/2010/main" val="217845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2800" b="1"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 Id="rId3"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4E6814DF-6BFB-1F42-A589-9A523C5CAF21}"/>
              </a:ext>
            </a:extLst>
          </p:cNvPr>
          <p:cNvPicPr>
            <a:picLocks noChangeAspect="1"/>
          </p:cNvPicPr>
          <p:nvPr/>
        </p:nvPicPr>
        <p:blipFill>
          <a:blip r:embed="rId2"/>
          <a:stretch>
            <a:fillRect/>
          </a:stretch>
        </p:blipFill>
        <p:spPr>
          <a:xfrm>
            <a:off x="4934" y="0"/>
            <a:ext cx="12187066" cy="6858000"/>
          </a:xfrm>
          <a:prstGeom prst="rect">
            <a:avLst/>
          </a:prstGeom>
        </p:spPr>
      </p:pic>
      <p:sp>
        <p:nvSpPr>
          <p:cNvPr id="3" name="TextBox 2"/>
          <p:cNvSpPr txBox="1"/>
          <p:nvPr/>
        </p:nvSpPr>
        <p:spPr>
          <a:xfrm>
            <a:off x="382025" y="2210682"/>
            <a:ext cx="5690971" cy="523220"/>
          </a:xfrm>
          <a:prstGeom prst="rect">
            <a:avLst/>
          </a:prstGeom>
          <a:noFill/>
        </p:spPr>
        <p:txBody>
          <a:bodyPr wrap="square" rtlCol="0">
            <a:noAutofit/>
          </a:bodyPr>
          <a:lstStyle/>
          <a:p>
            <a:pPr algn="ctr" rtl="0"/>
            <a:r>
              <a:rPr lang="kk" sz="2800" b="1" i="0" u="none" strike="noStrike">
                <a:solidFill>
                  <a:srgbClr val="2F5597"/>
                </a:solidFill>
                <a:latin typeface="Verdana"/>
                <a:ea typeface="Verdana"/>
              </a:rPr>
              <a:t>"KazakhExport" ЭСК" АҚ</a:t>
            </a:r>
          </a:p>
        </p:txBody>
      </p:sp>
      <p:sp>
        <p:nvSpPr>
          <p:cNvPr id="4" name="TextBox 3"/>
          <p:cNvSpPr txBox="1"/>
          <p:nvPr/>
        </p:nvSpPr>
        <p:spPr>
          <a:xfrm>
            <a:off x="382025" y="2733902"/>
            <a:ext cx="5469147" cy="3970318"/>
          </a:xfrm>
          <a:prstGeom prst="rect">
            <a:avLst/>
          </a:prstGeom>
          <a:noFill/>
        </p:spPr>
        <p:txBody>
          <a:bodyPr wrap="square" rtlCol="0">
            <a:noAutofit/>
          </a:bodyPr>
          <a:lstStyle/>
          <a:p>
            <a:pPr algn="ctr" rtl="0"/>
            <a:r>
              <a:rPr lang="kk" sz="1400" b="1" i="0" u="none" strike="noStrike">
                <a:solidFill>
                  <a:srgbClr val="2F5597"/>
                </a:solidFill>
                <a:latin typeface="Verdana"/>
                <a:ea typeface="Verdana"/>
                <a:cs typeface="Arial"/>
              </a:rPr>
              <a:t>Өнім берушілерге арналған</a:t>
            </a:r>
          </a:p>
          <a:p>
            <a:pPr algn="ctr" rtl="0"/>
            <a:r>
              <a:rPr lang="kk" sz="1400" b="1" i="0" u="none" strike="noStrike">
                <a:solidFill>
                  <a:srgbClr val="2F5597"/>
                </a:solidFill>
                <a:latin typeface="Verdana"/>
                <a:ea typeface="Verdana"/>
                <a:cs typeface="Arial"/>
              </a:rPr>
              <a:t>тұрақты даму жадынамасы </a:t>
            </a:r>
          </a:p>
          <a:p>
            <a:pPr algn="ctr"/>
            <a:endParaRPr lang="ru-RU" sz="1400">
              <a:solidFill>
                <a:schemeClr val="accent1">
                  <a:lumMod val="75000"/>
                </a:schemeClr>
              </a:solidFill>
              <a:latin typeface="Verdana" panose="020b0604030504040204" pitchFamily="34" charset="0"/>
              <a:ea typeface="Verdana"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rtl="0"/>
            <a:r>
              <a:rPr lang="kk" sz="1400" b="1" i="0" u="none" strike="noStrike">
                <a:solidFill>
                  <a:srgbClr val="2F5597"/>
                </a:solidFill>
                <a:latin typeface="Verdana"/>
                <a:ea typeface="Verdana"/>
                <a:cs typeface="Arial"/>
              </a:rPr>
              <a:t>2024 жыл</a:t>
            </a:r>
            <a:endParaRPr lang="ru-RU" sz="1400" b="1">
              <a:solidFill>
                <a:schemeClr val="accent1">
                  <a:lumMod val="75000"/>
                </a:schemeClr>
              </a:solidFill>
              <a:latin typeface="Verdana" panose="020b060403050404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67745338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Рисунок 12">
            <a:extLst>
              <a:ext uri="{FF2B5EF4-FFF2-40B4-BE49-F238E27FC236}">
                <a16:creationId xmlns:a16="http://schemas.microsoft.com/office/drawing/2014/main" id="{79F088A8-BCFC-5943-9B4A-7E64948F09FC}"/>
              </a:ext>
            </a:extLst>
          </p:cNvPr>
          <p:cNvPicPr>
            <a:picLocks noChangeAspect="1"/>
          </p:cNvPicPr>
          <p:nvPr/>
        </p:nvPicPr>
        <p:blipFill>
          <a:blip r:embed="rId2"/>
          <a:stretch>
            <a:fillRect/>
          </a:stretch>
        </p:blipFill>
        <p:spPr>
          <a:xfrm>
            <a:off x="0" y="-2775"/>
            <a:ext cx="7486068" cy="6858000"/>
          </a:xfrm>
          <a:prstGeom prst="rect">
            <a:avLst/>
          </a:prstGeom>
        </p:spPr>
      </p:pic>
      <p:sp>
        <p:nvSpPr>
          <p:cNvPr id="22" name="Номер слайда 5">
            <a:extLst>
              <a:ext uri="{FF2B5EF4-FFF2-40B4-BE49-F238E27FC236}">
                <a16:creationId xmlns:a16="http://schemas.microsoft.com/office/drawing/2014/main" id="{3263FC62-2378-504E-BEB4-3C6D54128FC5}"/>
              </a:ext>
            </a:extLst>
          </p:cNvPr>
          <p:cNvSpPr>
            <a:spLocks noGrp="1"/>
          </p:cNvSpPr>
          <p:nvPr>
            <p:ph type="sldNum" sz="quarter" idx="12"/>
          </p:nvPr>
        </p:nvSpPr>
        <p:spPr>
          <a:xfrm>
            <a:off x="10883689" y="6235436"/>
            <a:ext cx="985563" cy="365125"/>
          </a:xfrm>
        </p:spPr>
        <p:txBody>
          <a:bodyPr>
            <a:noAutofit/>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solidFill>
                  <a:srgbClr val="FFFFFF"/>
                </a:solidFill>
                <a:latin typeface="Verdana"/>
              </a:rPr>
              <a:t>2</a:t>
            </a:r>
            <a:endParaRPr lang="ru-KZ" sz="900">
              <a:solidFill>
                <a:schemeClr val="bg1"/>
              </a:solidFill>
            </a:endParaRPr>
          </a:p>
        </p:txBody>
      </p:sp>
      <p:sp>
        <p:nvSpPr>
          <p:cNvPr id="6" name="Прямоугольник 5"/>
          <p:cNvSpPr/>
          <p:nvPr/>
        </p:nvSpPr>
        <p:spPr>
          <a:xfrm>
            <a:off x="6088787" y="2703523"/>
            <a:ext cx="5287683" cy="1384995"/>
          </a:xfrm>
          <a:prstGeom prst="rect">
            <a:avLst/>
          </a:prstGeom>
        </p:spPr>
        <p:txBody>
          <a:bodyPr wrap="square">
            <a:noAutofit/>
          </a:bodyPr>
          <a:lstStyle/>
          <a:p>
            <a:pPr marL="342900" indent="-342900" algn="just" rtl="0">
              <a:spcAft>
                <a:spcPct val="0"/>
              </a:spcAft>
              <a:buAutoNum type="arabicPeriod"/>
              <a:tabLst>
                <a:tab pos="450215"/>
                <a:tab pos="630555"/>
              </a:tabLst>
            </a:pPr>
            <a:r>
              <a:rPr lang="kk" sz="1400" b="0" i="0" u="none" strike="noStrike">
                <a:solidFill>
                  <a:srgbClr val="2F5597"/>
                </a:solidFill>
                <a:latin typeface="Verdana"/>
                <a:ea typeface="Verdana"/>
                <a:cs typeface="Segoe UI Historic"/>
              </a:rPr>
              <a:t>Кіріспе</a:t>
            </a:r>
          </a:p>
          <a:p>
            <a:pPr marL="342900" indent="-342900" algn="just" rtl="0">
              <a:spcAft>
                <a:spcPct val="0"/>
              </a:spcAft>
              <a:buAutoNum type="arabicPeriod"/>
              <a:tabLst>
                <a:tab pos="450215"/>
                <a:tab pos="630555"/>
              </a:tabLst>
            </a:pPr>
            <a:r>
              <a:rPr lang="kk" sz="1400" b="0" i="0" u="none" strike="noStrike">
                <a:solidFill>
                  <a:srgbClr val="2F5597"/>
                </a:solidFill>
                <a:latin typeface="Verdana"/>
                <a:ea typeface="Verdana"/>
                <a:cs typeface="Segoe UI Historic"/>
              </a:rPr>
              <a:t>Іскерлік этика	</a:t>
            </a:r>
            <a:endParaRPr lang="ru-RU" sz="1400" smtClean="0">
              <a:solidFill>
                <a:schemeClr val="accent1">
                  <a:lumMod val="75000"/>
                </a:schemeClr>
              </a:solidFill>
              <a:latin typeface="Verdana" panose="020b0604030504040204" pitchFamily="34" charset="0"/>
              <a:ea typeface="Verdana" pitchFamily="34" charset="0"/>
              <a:cs typeface="Segoe UI Historic" panose="020b0502040204020203" pitchFamily="34" charset="0"/>
            </a:endParaRPr>
          </a:p>
          <a:p>
            <a:pPr marL="342900" indent="-342900" algn="just" rtl="0">
              <a:spcAft>
                <a:spcPct val="0"/>
              </a:spcAft>
              <a:buAutoNum type="arabicPeriod"/>
              <a:tabLst>
                <a:tab pos="450215"/>
                <a:tab pos="630555"/>
              </a:tabLst>
            </a:pPr>
            <a:r>
              <a:rPr lang="kk" sz="1400" b="0" i="0" u="none" strike="noStrike">
                <a:solidFill>
                  <a:srgbClr val="2F5597"/>
                </a:solidFill>
                <a:latin typeface="Verdana"/>
                <a:ea typeface="Verdana"/>
                <a:cs typeface="Segoe UI Historic"/>
              </a:rPr>
              <a:t>Адам құқықтары мен еңбек жағдайларын сақтау</a:t>
            </a:r>
          </a:p>
          <a:p>
            <a:pPr marL="342900" indent="-342900" algn="just" rtl="0">
              <a:spcAft>
                <a:spcPct val="0"/>
              </a:spcAft>
              <a:buAutoNum type="arabicPeriod"/>
              <a:tabLst>
                <a:tab pos="450215"/>
                <a:tab pos="630555"/>
              </a:tabLst>
            </a:pPr>
            <a:r>
              <a:rPr lang="kk" sz="1400" b="0" i="0" u="none" strike="noStrike">
                <a:solidFill>
                  <a:srgbClr val="2F5597"/>
                </a:solidFill>
                <a:latin typeface="Verdana"/>
                <a:ea typeface="Verdana"/>
                <a:cs typeface="Segoe UI Historic"/>
              </a:rPr>
              <a:t>Денсаулық және қауіпсіздік</a:t>
            </a:r>
          </a:p>
          <a:p>
            <a:pPr marL="342900" indent="-342900" algn="just" rtl="0">
              <a:spcAft>
                <a:spcPct val="0"/>
              </a:spcAft>
              <a:buAutoNum type="arabicPeriod"/>
              <a:tabLst>
                <a:tab pos="450215"/>
                <a:tab pos="630555"/>
              </a:tabLst>
            </a:pPr>
            <a:r>
              <a:rPr lang="kk" sz="1400" b="0" i="0" u="none" strike="noStrike">
                <a:solidFill>
                  <a:srgbClr val="2F5597"/>
                </a:solidFill>
                <a:latin typeface="Verdana"/>
                <a:ea typeface="Verdana"/>
                <a:cs typeface="Segoe UI Historic"/>
              </a:rPr>
              <a:t>Қоршаған ортаны қорғау және тұрақты дамуға қосқан үлесі	</a:t>
            </a:r>
          </a:p>
        </p:txBody>
      </p:sp>
      <p:sp>
        <p:nvSpPr>
          <p:cNvPr id="2" name="Прямоугольник 1"/>
          <p:cNvSpPr/>
          <p:nvPr/>
        </p:nvSpPr>
        <p:spPr>
          <a:xfrm>
            <a:off x="6044316" y="952480"/>
            <a:ext cx="1843774" cy="338554"/>
          </a:xfrm>
          <a:prstGeom prst="rect">
            <a:avLst/>
          </a:prstGeom>
        </p:spPr>
        <p:txBody>
          <a:bodyPr wrap="none">
            <a:noAutofit/>
          </a:bodyPr>
          <a:lstStyle/>
          <a:p>
            <a:pPr rtl="0"/>
            <a:r>
              <a:rPr lang="kk" sz="1600" b="1" i="0" u="none" strike="noStrike">
                <a:solidFill>
                  <a:srgbClr val="2F5597"/>
                </a:solidFill>
                <a:latin typeface="Verdana"/>
                <a:ea typeface="Verdana"/>
              </a:rPr>
              <a:t>МАЗМҰНЫ</a:t>
            </a:r>
          </a:p>
        </p:txBody>
      </p:sp>
    </p:spTree>
    <p:extLst>
      <p:ext uri="{BB962C8B-B14F-4D97-AF65-F5344CB8AC3E}">
        <p14:creationId xmlns:p14="http://schemas.microsoft.com/office/powerpoint/2010/main" val="43963306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0"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www.kazakhexport.kz</a:t>
            </a:r>
            <a:endParaRPr lang="ru-KZ" sz="900"/>
          </a:p>
        </p:txBody>
      </p:sp>
      <p:sp>
        <p:nvSpPr>
          <p:cNvPr id="3" name="Прямоугольник 2"/>
          <p:cNvSpPr/>
          <p:nvPr/>
        </p:nvSpPr>
        <p:spPr>
          <a:xfrm>
            <a:off x="1240926" y="527174"/>
            <a:ext cx="1388522" cy="338554"/>
          </a:xfrm>
          <a:prstGeom prst="rect">
            <a:avLst/>
          </a:prstGeom>
        </p:spPr>
        <p:txBody>
          <a:bodyPr wrap="none">
            <a:noAutofit/>
          </a:bodyPr>
          <a:lstStyle/>
          <a:p>
            <a:pPr rtl="0"/>
            <a:r>
              <a:rPr lang="kk" sz="1600" b="1" i="0" u="none" strike="noStrike">
                <a:solidFill>
                  <a:srgbClr val="2F5597"/>
                </a:solidFill>
                <a:latin typeface="Verdana"/>
                <a:ea typeface="Verdana"/>
              </a:rPr>
              <a:t>Кіріспе</a:t>
            </a:r>
            <a:r>
              <a:rPr lang="kk" sz="1400" b="1" i="0" u="none" strike="noStrike">
                <a:solidFill>
                  <a:srgbClr val="2F5597"/>
                </a:solidFill>
                <a:latin typeface="Verdana"/>
                <a:ea typeface="Verdana"/>
              </a:rPr>
              <a:t> </a:t>
            </a:r>
            <a:endParaRPr lang="ru-RU" sz="1400">
              <a:solidFill>
                <a:schemeClr val="accent1">
                  <a:lumMod val="75000"/>
                </a:schemeClr>
              </a:solidFill>
              <a:latin typeface="Verdana" panose="020b0604030504040204" pitchFamily="34" charset="0"/>
              <a:ea typeface="Verdana" pitchFamily="34" charset="0"/>
            </a:endParaRPr>
          </a:p>
        </p:txBody>
      </p:sp>
      <p:sp>
        <p:nvSpPr>
          <p:cNvPr id="8" name="Прямоугольник 7"/>
          <p:cNvSpPr/>
          <p:nvPr/>
        </p:nvSpPr>
        <p:spPr>
          <a:xfrm>
            <a:off x="296580" y="1271351"/>
            <a:ext cx="11628720" cy="4616648"/>
          </a:xfrm>
          <a:prstGeom prst="rect">
            <a:avLst/>
          </a:prstGeom>
        </p:spPr>
        <p:txBody>
          <a:bodyPr wrap="square">
            <a:noAutofit/>
          </a:bodyPr>
          <a:lstStyle/>
          <a:p>
            <a:pPr algn="just" rtl="0"/>
            <a:r>
              <a:rPr lang="kk" sz="1400" b="0" i="0" u="none" strike="noStrike">
                <a:solidFill>
                  <a:srgbClr val="2F5597"/>
                </a:solidFill>
                <a:latin typeface="Verdana"/>
                <a:ea typeface="Verdana"/>
              </a:rPr>
              <a:t>	Тұрақты даму мақсаттары (ТДМ) – кедейлік пен жоқшылықты жоюға, теңсіздік пен әділетсіздікпен күресуге, планетаны қорғауға және бүкіл халық үшін бейбітшілік пен өркендеуді қамтамасыз етуге бағытталған жаһандық қабылданған мақсаттар. 2030 жылға дейін 17 негізгі бағыт таңдалды, оларды іске асыру елді өмірдің барлық негізгі салаларының тұрақты дамуына және осы әлемдегі әрбір адамға қатысты жаһандық мәселелерді шешуге әкелуі мүмкін.</a:t>
            </a:r>
          </a:p>
          <a:p>
            <a:pPr algn="just" rtl="0"/>
            <a:r>
              <a:rPr lang="kk" sz="1400" b="0" i="0" u="none" strike="noStrike">
                <a:solidFill>
                  <a:srgbClr val="2F5597"/>
                </a:solidFill>
                <a:latin typeface="Verdana"/>
                <a:ea typeface="Verdana"/>
              </a:rPr>
              <a:t>	2017 жылы Қоғам тұрақты даму саласындағы үздік бизнес - тәжірибелерді дамыту, енгізу және ақпараттандыру үшін әлемдегі ең ірі көшбасшылар бастамасы-БҰҰ Жаһандық шартына (БҰҰ ЖШ) қатысушы болды. </a:t>
            </a:r>
            <a:endParaRPr lang="ru-RU" sz="1400" smtClean="0">
              <a:solidFill>
                <a:schemeClr val="accent1">
                  <a:lumMod val="75000"/>
                </a:schemeClr>
              </a:solidFill>
              <a:latin typeface="Verdana" panose="020b0604030504040204" pitchFamily="34" charset="0"/>
              <a:ea typeface="Verdana" pitchFamily="34" charset="0"/>
            </a:endParaRPr>
          </a:p>
          <a:p>
            <a:pPr algn="just" rtl="0"/>
            <a:r>
              <a:rPr lang="kk" sz="1400" b="0" i="0" u="none" strike="noStrike">
                <a:solidFill>
                  <a:srgbClr val="2F5597"/>
                </a:solidFill>
                <a:latin typeface="Verdana"/>
                <a:ea typeface="Verdana"/>
              </a:rPr>
              <a:t>	Қоғам негізгі  қағидаттардыі сақтауға, енгізуге және ілгерілетуге ұмтылады:</a:t>
            </a:r>
          </a:p>
          <a:p>
            <a:pPr marL="901700" algn="just" rtl="0">
              <a:buAutoNum type="arabicParenR"/>
            </a:pPr>
            <a:r>
              <a:rPr lang="kk" sz="1400" b="0" i="0" u="none" strike="noStrike">
                <a:solidFill>
                  <a:srgbClr val="2F5597"/>
                </a:solidFill>
                <a:latin typeface="Verdana"/>
                <a:ea typeface="Verdana"/>
              </a:rPr>
              <a:t>адам құқықтарын қорғау бойынша</a:t>
            </a:r>
          </a:p>
          <a:p>
            <a:pPr marL="901700" algn="just" rtl="0">
              <a:buAutoNum type="arabicParenR"/>
            </a:pPr>
            <a:r>
              <a:rPr lang="kk" sz="1400" b="0" i="0" u="none" strike="noStrike">
                <a:solidFill>
                  <a:srgbClr val="2F5597"/>
                </a:solidFill>
                <a:latin typeface="Verdana"/>
                <a:ea typeface="Verdana"/>
              </a:rPr>
              <a:t>лайықты еңбек жағдайларын қамтамасыз ету</a:t>
            </a:r>
          </a:p>
          <a:p>
            <a:pPr marL="901700" algn="just" rtl="0">
              <a:buAutoNum type="arabicParenR"/>
            </a:pPr>
            <a:r>
              <a:rPr lang="kk" sz="1400" b="0" i="0" u="none" strike="noStrike">
                <a:solidFill>
                  <a:srgbClr val="2F5597"/>
                </a:solidFill>
                <a:latin typeface="Verdana"/>
                <a:ea typeface="Verdana"/>
              </a:rPr>
              <a:t>қоршаған ортаны қорғау</a:t>
            </a:r>
          </a:p>
          <a:p>
            <a:pPr marL="901700" algn="just" rtl="0">
              <a:buAutoNum type="arabicParenR"/>
            </a:pPr>
            <a:r>
              <a:rPr lang="kk" sz="1400" b="0" i="0" u="none" strike="noStrike">
                <a:solidFill>
                  <a:srgbClr val="2F5597"/>
                </a:solidFill>
                <a:latin typeface="Verdana"/>
                <a:ea typeface="Verdana"/>
              </a:rPr>
              <a:t>сыбайлас жемқорлыққа қарсы қызмет</a:t>
            </a:r>
            <a:endParaRPr lang="ru-RU" sz="1400">
              <a:solidFill>
                <a:schemeClr val="accent1">
                  <a:lumMod val="75000"/>
                </a:schemeClr>
              </a:solidFill>
              <a:latin typeface="Verdana" panose="020b0604030504040204" pitchFamily="34" charset="0"/>
              <a:ea typeface="Verdana" panose="020b0604030504040204" pitchFamily="34" charset="0"/>
            </a:endParaRPr>
          </a:p>
          <a:p>
            <a:pPr algn="just" rtl="0"/>
            <a:r>
              <a:rPr lang="kk" sz="1400" b="0" i="0" u="none" strike="noStrike">
                <a:solidFill>
                  <a:srgbClr val="2F5597"/>
                </a:solidFill>
                <a:latin typeface="Verdana"/>
                <a:ea typeface="Verdana"/>
              </a:rPr>
              <a:t>	БҰҰ ЖШ он қағидатының негізінде  корпоративтік тұрақтылық принциптерге негізделген, бизнесті жүргізуге деген көзқарас-бизнес қоғамда "қалай" әрекет етеді деген идея жатыр. Бұл 4 саланың әрқайсысындағы негізгі міндеттерге сәйкес келетін іс-шараларды жүргізуді білдіреді.</a:t>
            </a:r>
            <a:endParaRPr lang="ru-RU" sz="1400">
              <a:solidFill>
                <a:schemeClr val="accent1">
                  <a:lumMod val="75000"/>
                </a:schemeClr>
              </a:solidFill>
              <a:latin typeface="Verdana" panose="020b0604030504040204" pitchFamily="34" charset="0"/>
              <a:ea typeface="Verdana" panose="020b0604030504040204" pitchFamily="34" charset="0"/>
            </a:endParaRPr>
          </a:p>
          <a:p>
            <a:pPr algn="just" rtl="0"/>
            <a:r>
              <a:rPr lang="kk" sz="1400" b="0" i="0" u="none" strike="noStrike">
                <a:solidFill>
                  <a:srgbClr val="2F5597"/>
                </a:solidFill>
                <a:latin typeface="Verdana"/>
                <a:ea typeface="Verdana"/>
              </a:rPr>
              <a:t>	"KazakhExport" ЭСК" АҚ-ның тұрақты даму қағидаттарына қол жеткізуге қосқан үлесі сақтандыру өнімдерінің кең желісін ұсына отырып, экспорттаушыларды қолдау, қаржылық емес қолдау шараларын көрсету, өз клиенттеріне қашықтан қызмет көрсету үшін цифрлық технологияларды кезең-кезеңімен қолдану, ішкі бизнес-процестерді автоматтандыру, адами капиталды дамыту арқылы көрінеді.</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algn="just"/>
            <a:r>
              <a:rPr lang="ru-RU" sz="1400" smtClean="0">
                <a:solidFill>
                  <a:schemeClr val="accent1">
                    <a:lumMod val="75000"/>
                  </a:schemeClr>
                </a:solidFill>
                <a:latin typeface="Verdana" panose="020b0604030504040204" pitchFamily="34" charset="0"/>
                <a:ea typeface="Verdana" panose="020b0604030504040204" pitchFamily="34" charset="0"/>
              </a:rPr>
              <a:t> </a:t>
            </a:r>
          </a:p>
        </p:txBody>
      </p:sp>
      <p:pic>
        <p:nvPicPr>
          <p:cNvPr id="2" name="Рисунок 1"/>
          <p:cNvPicPr>
            <a:picLocks noChangeAspect="1"/>
          </p:cNvPicPr>
          <p:nvPr/>
        </p:nvPicPr>
        <p:blipFill>
          <a:blip r:embed="rId3"/>
          <a:stretch>
            <a:fillRect/>
          </a:stretch>
        </p:blipFill>
        <p:spPr>
          <a:xfrm>
            <a:off x="388557" y="257501"/>
            <a:ext cx="969348" cy="877900"/>
          </a:xfrm>
          <a:prstGeom prst="rect">
            <a:avLst/>
          </a:prstGeom>
        </p:spPr>
      </p:pic>
    </p:spTree>
    <p:extLst>
      <p:ext uri="{BB962C8B-B14F-4D97-AF65-F5344CB8AC3E}">
        <p14:creationId xmlns:p14="http://schemas.microsoft.com/office/powerpoint/2010/main" val="404219356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www.kazakhexport.kz</a:t>
            </a:r>
            <a:endParaRPr lang="ru-KZ" sz="900"/>
          </a:p>
        </p:txBody>
      </p:sp>
      <p:sp>
        <p:nvSpPr>
          <p:cNvPr id="3" name="Прямоугольник 2"/>
          <p:cNvSpPr/>
          <p:nvPr/>
        </p:nvSpPr>
        <p:spPr>
          <a:xfrm>
            <a:off x="1553124" y="411390"/>
            <a:ext cx="1997663" cy="338554"/>
          </a:xfrm>
          <a:prstGeom prst="rect">
            <a:avLst/>
          </a:prstGeom>
        </p:spPr>
        <p:txBody>
          <a:bodyPr wrap="none">
            <a:noAutofit/>
          </a:bodyPr>
          <a:lstStyle/>
          <a:p>
            <a:pPr rtl="0"/>
            <a:r>
              <a:rPr lang="kk" sz="1600" b="1" i="0" u="none" strike="noStrike">
                <a:solidFill>
                  <a:srgbClr val="2F5597"/>
                </a:solidFill>
                <a:latin typeface="Verdana"/>
                <a:ea typeface="Verdana"/>
              </a:rPr>
              <a:t>Іскерлік этика </a:t>
            </a:r>
            <a:endParaRPr lang="ru-RU" sz="1600">
              <a:solidFill>
                <a:schemeClr val="accent1">
                  <a:lumMod val="75000"/>
                </a:schemeClr>
              </a:solidFill>
              <a:latin typeface="Verdana" panose="020b0604030504040204" pitchFamily="34" charset="0"/>
              <a:ea typeface="Verdana" pitchFamily="34" charset="0"/>
            </a:endParaRPr>
          </a:p>
        </p:txBody>
      </p:sp>
      <p:sp>
        <p:nvSpPr>
          <p:cNvPr id="2" name="Прямоугольник 1"/>
          <p:cNvSpPr/>
          <p:nvPr/>
        </p:nvSpPr>
        <p:spPr>
          <a:xfrm>
            <a:off x="326896" y="1264815"/>
            <a:ext cx="11413655" cy="5262979"/>
          </a:xfrm>
          <a:prstGeom prst="rect">
            <a:avLst/>
          </a:prstGeom>
        </p:spPr>
        <p:txBody>
          <a:bodyPr wrap="square">
            <a:noAutofit/>
          </a:bodyPr>
          <a:lstStyle/>
          <a:p>
            <a:pPr algn="just" rtl="0"/>
            <a:r>
              <a:rPr lang="kk" sz="1200" b="0" i="0" u="none" strike="noStrike">
                <a:solidFill>
                  <a:srgbClr val="2F5597"/>
                </a:solidFill>
                <a:latin typeface="Verdana"/>
                <a:ea typeface="Verdana"/>
              </a:rPr>
              <a:t>	Іскерлік немесе корпоративтік этика-бұл іскерлік қатынастар саласында қабылданған құндылықтар, нормалар мен заңдар жиынтығы. Корпоративтік этиканың негізі-адамдарға, қоғамға және қоршаған ортаға құрмет көрсетудің этикалық нормаларын сақтау. "KazakhExport" ЭСК" АҚ өз қызметін іскерлік этика нормалары мен қағидаттарына сәйкес жүзеге асырады және контрагенттерден бизнесті адал, ашық және жауапты жүргізуді күтеді.</a:t>
            </a:r>
          </a:p>
          <a:p>
            <a:pPr algn="just" rtl="0"/>
            <a:r>
              <a:rPr lang="kk" sz="1200" b="0" i="0" u="none" strike="noStrike">
                <a:solidFill>
                  <a:srgbClr val="2F5597"/>
                </a:solidFill>
                <a:latin typeface="Verdana"/>
                <a:ea typeface="Verdana"/>
              </a:rPr>
              <a:t>	</a:t>
            </a:r>
            <a:r>
              <a:rPr lang="kk" sz="1200" b="1" i="0" u="none" strike="noStrike">
                <a:solidFill>
                  <a:srgbClr val="2F5597"/>
                </a:solidFill>
                <a:latin typeface="Verdana"/>
                <a:ea typeface="Verdana"/>
              </a:rPr>
              <a:t>Біз  өз өнім берушілерімізден не күтеміз;</a:t>
            </a:r>
          </a:p>
          <a:p>
            <a:pPr algn="just" rtl="0"/>
            <a:r>
              <a:rPr lang="kk" sz="1200" b="0" i="0" u="none" strike="noStrike">
                <a:solidFill>
                  <a:srgbClr val="2F5597"/>
                </a:solidFill>
                <a:latin typeface="Verdana"/>
                <a:ea typeface="Verdana"/>
              </a:rPr>
              <a:t>	1) Қазақстан Республикасының заңнамасын сақтау;</a:t>
            </a:r>
            <a:endParaRPr lang="en-US" sz="1200" smtClean="0">
              <a:solidFill>
                <a:schemeClr val="accent1">
                  <a:lumMod val="75000"/>
                </a:schemeClr>
              </a:solidFill>
              <a:latin typeface="Verdana" panose="020b0604030504040204" pitchFamily="34" charset="0"/>
              <a:ea typeface="Verdana" pitchFamily="34" charset="0"/>
            </a:endParaRPr>
          </a:p>
          <a:p>
            <a:pPr algn="just" rtl="0"/>
            <a:r>
              <a:rPr lang="kk" sz="1200" b="0" i="0" u="none" strike="noStrike">
                <a:solidFill>
                  <a:srgbClr val="2F5597"/>
                </a:solidFill>
                <a:latin typeface="Verdana"/>
                <a:ea typeface="Verdana"/>
              </a:rPr>
              <a:t>	2) бизнесті адал бәсекелестік нормаларына сәйкес жүргізу;</a:t>
            </a:r>
            <a:endParaRPr lang="en-US" sz="1200" smtClean="0">
              <a:solidFill>
                <a:schemeClr val="accent1">
                  <a:lumMod val="75000"/>
                </a:schemeClr>
              </a:solidFill>
              <a:latin typeface="Verdana" panose="020b0604030504040204" pitchFamily="34" charset="0"/>
              <a:ea typeface="Verdana" panose="020b0604030504040204" pitchFamily="34" charset="0"/>
            </a:endParaRPr>
          </a:p>
          <a:p>
            <a:pPr algn="just" rtl="0"/>
            <a:r>
              <a:rPr lang="kk" sz="1200" b="0" i="0" u="none" strike="noStrike">
                <a:solidFill>
                  <a:srgbClr val="2F5597"/>
                </a:solidFill>
                <a:latin typeface="Verdana"/>
                <a:ea typeface="Verdana"/>
              </a:rPr>
              <a:t>	3) бірлестіктер бостандығын және ұжымдық шарттар жасасу құқығын қоса алғанда, қызметкерлердің құқықтарын құрметтеуге негізделуге тиіс адам ресурстарын басқару және қызметкерлердің денсаулығын қамтамасыз ету (сақтау) жүйесін қолдану, бұл жүйе қызметкерлерге әділ қарауды, олар үшін қауіпсіз және салауатты еңбек жағдайларын жасауды, халық топтары мен тұтынушылардың денсаулығы мен қауіпсіздігіне қолайсыз әсердің алдын алуды және алдын алуды жүзеге асыруды қамтамасыз етуге тиіс</a:t>
            </a:r>
          </a:p>
          <a:p>
            <a:pPr algn="just" rtl="0"/>
            <a:r>
              <a:rPr lang="kk" sz="1200" b="0" i="0" u="none" strike="noStrike">
                <a:solidFill>
                  <a:srgbClr val="2F5597"/>
                </a:solidFill>
                <a:latin typeface="Verdana"/>
                <a:ea typeface="Verdana"/>
              </a:rPr>
              <a:t>	4) әділдік, адалдық, жауапкершілік, ашықтық, кәсібилік және құзыреттілік қағидаттарына негізделген адал корпоративтік басқару жүйесін қолдану, адал корпоративтік басқару ұйымның қызметіне мүдделі барлық тұлғалардың құқықтары мен мүдделерін құрметтеуді көздейді және оның табысты қызметіне, оның ішінде нарықтық құнының өсуіне, қаржылық тұрақтылық пен табыстылықты сақтауға ықпал етеді</a:t>
            </a:r>
          </a:p>
          <a:p>
            <a:pPr algn="just" rtl="0"/>
            <a:r>
              <a:rPr lang="kk" sz="1200" b="0" i="0" u="none" strike="noStrike">
                <a:solidFill>
                  <a:srgbClr val="2F5597"/>
                </a:solidFill>
                <a:latin typeface="Verdana"/>
                <a:ea typeface="Verdana"/>
              </a:rPr>
              <a:t>	5) дербес деректерді жинау, сақтау, өңдеу немесе беру кезінде дербес деректерді қорғау туралы барлық қолданылатын заңдарға сәйкес ақпаратты заңсыз пайдалануға, ашуға немесе өзгертуге жол бермеу және қорғау</a:t>
            </a:r>
          </a:p>
          <a:p>
            <a:pPr algn="just" rtl="0"/>
            <a:r>
              <a:rPr lang="kk" sz="1200" b="0" i="0" u="none" strike="noStrike">
                <a:solidFill>
                  <a:srgbClr val="2F5597"/>
                </a:solidFill>
                <a:latin typeface="Verdana"/>
                <a:ea typeface="Verdana"/>
              </a:rPr>
              <a:t>	6) бопсалаудың, ұрлаудың кез келген түріне жол бермеу, сыбайлас жемқорлыққа қарсы іс-қимыл саясатының сәйкестігі </a:t>
            </a:r>
          </a:p>
          <a:p>
            <a:pPr algn="just" rtl="0"/>
            <a:r>
              <a:rPr lang="kk" sz="1200" b="0" i="0" u="none" strike="noStrike">
                <a:solidFill>
                  <a:srgbClr val="2F5597"/>
                </a:solidFill>
                <a:latin typeface="Verdana"/>
                <a:ea typeface="Verdana"/>
              </a:rPr>
              <a:t>	7) мүдделер қақтығысы болып табылатын кез келген жағдайлар туралы ақпарат беру (қызметкердің немесе контрагенттің жеке мүдделері заңды іскерлік мүдделерге теріс әсер ету қаупі бар жағдай</a:t>
            </a:r>
          </a:p>
          <a:p>
            <a:pPr algn="just" rtl="0"/>
            <a:r>
              <a:rPr lang="kk" sz="1200" b="0" i="0" u="none" strike="noStrike">
                <a:solidFill>
                  <a:srgbClr val="2F5597"/>
                </a:solidFill>
                <a:latin typeface="Verdana"/>
                <a:ea typeface="Verdana"/>
              </a:rPr>
              <a:t>	8) іскерлік беделдің жоғары стандарттарын сақтау. Уәкілетті тұлғалардың жазбаша рұқсатынсыз қоғам атынан немесе компанияға сілтеме жасай отырып ресми өтініштерді жариялау мүмкіндігін болдырмау.</a:t>
            </a:r>
          </a:p>
          <a:p>
            <a:pPr algn="just" rtl="0"/>
            <a:r>
              <a:rPr lang="kk" sz="1200" b="0" i="0" u="none" strike="noStrike">
                <a:solidFill>
                  <a:srgbClr val="2F5597"/>
                </a:solidFill>
                <a:latin typeface="Verdana"/>
                <a:ea typeface="Verdana"/>
              </a:rPr>
              <a:t>	9) құпия ақпаратты қорғауға қатысты қоғаммен жасалған келісімдер мен шарттардың талаптарын сақтау </a:t>
            </a:r>
            <a:endParaRPr lang="ru-RU" sz="1200" smtClean="0">
              <a:latin typeface="Verdana" panose="020b0604030504040204" pitchFamily="34" charset="0"/>
              <a:ea typeface="Verdana" pitchFamily="34" charset="0"/>
            </a:endParaRPr>
          </a:p>
          <a:p>
            <a:endParaRPr lang="ru-RU"/>
          </a:p>
          <a:p>
            <a:endParaRPr lang="ru-RU"/>
          </a:p>
        </p:txBody>
      </p:sp>
      <p:pic>
        <p:nvPicPr>
          <p:cNvPr id="4" name="Рисунок 3"/>
          <p:cNvPicPr>
            <a:picLocks noChangeAspect="1"/>
          </p:cNvPicPr>
          <p:nvPr/>
        </p:nvPicPr>
        <p:blipFill>
          <a:blip r:embed="rId3"/>
          <a:stretch>
            <a:fillRect/>
          </a:stretch>
        </p:blipFill>
        <p:spPr>
          <a:xfrm>
            <a:off x="388557" y="138477"/>
            <a:ext cx="983043" cy="784549"/>
          </a:xfrm>
          <a:prstGeom prst="rect">
            <a:avLst/>
          </a:prstGeom>
        </p:spPr>
      </p:pic>
    </p:spTree>
    <p:extLst>
      <p:ext uri="{BB962C8B-B14F-4D97-AF65-F5344CB8AC3E}">
        <p14:creationId xmlns:p14="http://schemas.microsoft.com/office/powerpoint/2010/main" val="298089159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www.kazakhexport.kz</a:t>
            </a:r>
            <a:endParaRPr lang="ru-KZ" sz="900"/>
          </a:p>
        </p:txBody>
      </p:sp>
      <p:sp>
        <p:nvSpPr>
          <p:cNvPr id="3" name="Прямоугольник 2"/>
          <p:cNvSpPr/>
          <p:nvPr/>
        </p:nvSpPr>
        <p:spPr>
          <a:xfrm>
            <a:off x="1309937" y="411389"/>
            <a:ext cx="5466561" cy="307777"/>
          </a:xfrm>
          <a:prstGeom prst="rect">
            <a:avLst/>
          </a:prstGeom>
        </p:spPr>
        <p:txBody>
          <a:bodyPr wrap="none">
            <a:noAutofit/>
          </a:bodyPr>
          <a:lstStyle/>
          <a:p>
            <a:pPr rtl="0"/>
            <a:r>
              <a:rPr lang="kk" sz="1400" b="1" i="0" u="none" strike="noStrike">
                <a:solidFill>
                  <a:srgbClr val="2F5597"/>
                </a:solidFill>
                <a:latin typeface="Verdana"/>
                <a:ea typeface="Verdana"/>
              </a:rPr>
              <a:t>АДАМ ҚҰҚЫҚТАРЫ МЕН ЕҢБЕК ЖАҒДАЙЛАРЫН САҚТАУ</a:t>
            </a:r>
            <a:endParaRPr lang="ru-RU" sz="1400">
              <a:solidFill>
                <a:schemeClr val="accent1">
                  <a:lumMod val="75000"/>
                </a:schemeClr>
              </a:solidFill>
              <a:latin typeface="Verdana" panose="020b0604030504040204" pitchFamily="34" charset="0"/>
              <a:ea typeface="Verdana" panose="020b0604030504040204" pitchFamily="34" charset="0"/>
            </a:endParaRPr>
          </a:p>
        </p:txBody>
      </p:sp>
      <p:sp>
        <p:nvSpPr>
          <p:cNvPr id="4" name="Прямоугольник 3"/>
          <p:cNvSpPr/>
          <p:nvPr/>
        </p:nvSpPr>
        <p:spPr>
          <a:xfrm>
            <a:off x="388557" y="1233651"/>
            <a:ext cx="11610938" cy="4616648"/>
          </a:xfrm>
          <a:prstGeom prst="rect">
            <a:avLst/>
          </a:prstGeom>
        </p:spPr>
        <p:txBody>
          <a:bodyPr wrap="square">
            <a:noAutofit/>
          </a:bodyPr>
          <a:lstStyle/>
          <a:p>
            <a:pPr algn="just" rtl="0"/>
            <a:r>
              <a:rPr lang="kk" sz="1400" b="0" i="0" u="none" strike="noStrike">
                <a:solidFill>
                  <a:srgbClr val="2F5597"/>
                </a:solidFill>
                <a:latin typeface="Verdana"/>
                <a:ea typeface="Verdana"/>
              </a:rPr>
              <a:t>	"KazakhExport" ЭСК" АҚ теңдік, әділдік және адамның негізгі құқықтарын құрметтеу қағидаттарын ұстана отырып, кадр саясаты мәселелеріне және қызметкерлер үшін қолайлы еңбек жағдайларын жасауға ерекше назар аударады. Біз үшін өнім берушілеріміздің өз қызметкерлеріне заңнама талаптары мен салалық стандарттарға сәйкес лайықты еңбек жағдайларын қамтамасыз етуі, сондай-ақ әлеуметтік қолдауды кеңейту, қызметкерлерді оқыту және дамыту үшін қажетті шараларды қабылдауы маңызды.</a:t>
            </a:r>
          </a:p>
          <a:p>
            <a:pPr algn="just" rtl="0"/>
            <a:r>
              <a:rPr lang="kk" sz="1400" b="0" i="0" u="none" strike="noStrike">
                <a:solidFill>
                  <a:srgbClr val="2F5597"/>
                </a:solidFill>
                <a:latin typeface="Verdana"/>
                <a:ea typeface="Verdana"/>
              </a:rPr>
              <a:t>	</a:t>
            </a:r>
            <a:r>
              <a:rPr lang="kk" sz="1400" b="1" i="0" u="none" strike="noStrike">
                <a:solidFill>
                  <a:srgbClr val="2F5597"/>
                </a:solidFill>
                <a:latin typeface="Verdana"/>
                <a:ea typeface="Verdana"/>
              </a:rPr>
              <a:t>Біз  өз өнім берушілерімізден не күтеміз;</a:t>
            </a:r>
          </a:p>
          <a:p>
            <a:pPr marL="342900" indent="-342900" algn="just" rtl="0">
              <a:buAutoNum type="arabicParenR"/>
            </a:pPr>
            <a:r>
              <a:rPr lang="kk" sz="1400" b="0" i="0" u="none" strike="noStrike">
                <a:solidFill>
                  <a:srgbClr val="2F5597"/>
                </a:solidFill>
                <a:latin typeface="Verdana"/>
                <a:ea typeface="Verdana"/>
              </a:rPr>
              <a:t>халықаралық деңгейде танылған адам құқықтары мен бостандықтарын сақтау;</a:t>
            </a:r>
          </a:p>
          <a:p>
            <a:pPr marL="342900" indent="-342900" algn="just" rtl="0">
              <a:buAutoNum type="arabicParenR"/>
            </a:pPr>
            <a:r>
              <a:rPr lang="kk" sz="1400" b="0" i="0" u="none" strike="noStrike">
                <a:solidFill>
                  <a:srgbClr val="2F5597"/>
                </a:solidFill>
                <a:latin typeface="Verdana"/>
                <a:ea typeface="Verdana"/>
              </a:rPr>
              <a:t>негізгі халықаралық еңбек стандарттарына сәйкес өзінің іскерлік қызметінде балалар еңбегінің кез келген нысандарын қолдануға жол бермеу;</a:t>
            </a:r>
          </a:p>
          <a:p>
            <a:pPr marL="342900" indent="-342900" algn="just" rtl="0">
              <a:buAutoNum type="arabicParenR"/>
            </a:pPr>
            <a:r>
              <a:rPr lang="kk" sz="1400" b="0" i="0" u="none" strike="noStrike">
                <a:solidFill>
                  <a:srgbClr val="2F5597"/>
                </a:solidFill>
                <a:latin typeface="Verdana"/>
                <a:ea typeface="Verdana"/>
              </a:rPr>
              <a:t>өз қызметкерлеріне олардың жеке ерекшеліктеріне қарай тең мүмкіндіктер мен қолайлы еңбек жағдайларын ұсыну;</a:t>
            </a:r>
          </a:p>
          <a:p>
            <a:pPr marL="342900" indent="-342900" algn="just" rtl="0">
              <a:buAutoNum type="arabicParenR"/>
            </a:pPr>
            <a:r>
              <a:rPr lang="kk" sz="1400" b="0" i="0" u="none" strike="noStrike">
                <a:solidFill>
                  <a:srgbClr val="2F5597"/>
                </a:solidFill>
                <a:latin typeface="Verdana"/>
                <a:ea typeface="Verdana"/>
              </a:rPr>
              <a:t>мәжбүрлі еңбекті пайдалануға жол бермеу; </a:t>
            </a:r>
          </a:p>
          <a:p>
            <a:pPr marL="342900" indent="-342900" algn="just" rtl="0">
              <a:buAutoNum type="arabicParenR"/>
            </a:pPr>
            <a:r>
              <a:rPr lang="kk" sz="1400" b="0" i="0" u="none" strike="noStrike">
                <a:solidFill>
                  <a:srgbClr val="2F5597"/>
                </a:solidFill>
                <a:latin typeface="Verdana"/>
                <a:ea typeface="Verdana"/>
              </a:rPr>
              <a:t>барлық өз қызметкерлеріне еңбек жағдайлары регламенттелетін жазбаша түрде ресімделген еңбек шартын ұсыну: қызметкерлер үшін жұмыс уақыты қолданыстағы ұлттық заңнамада белгіленген ең жоғары лимиттен аспауға тиіс;</a:t>
            </a:r>
          </a:p>
          <a:p>
            <a:pPr marL="342900" indent="-342900" algn="just" rtl="0">
              <a:buAutoNum type="arabicParenR"/>
            </a:pPr>
            <a:r>
              <a:rPr lang="kk" sz="1400" b="0" i="0" u="none" strike="noStrike">
                <a:solidFill>
                  <a:srgbClr val="2F5597"/>
                </a:solidFill>
                <a:latin typeface="Verdana"/>
                <a:ea typeface="Verdana"/>
              </a:rPr>
              <a:t>қызметкерлерге заңнамаға сәйкес демалуға қажетті уақытты, оның ішінде үстеме жұмыс үшін қосымша демалыс күндерін, сондай-ақ жыл сайынғы демалысты, ауруханалық демалысты, бала күтімі бойынша демалысты және демалыстың өзге де қолданылатын нысандарын беру;</a:t>
            </a:r>
          </a:p>
          <a:p>
            <a:pPr marL="342900" indent="-342900" algn="just" rtl="0">
              <a:buAutoNum type="arabicParenR"/>
            </a:pPr>
            <a:r>
              <a:rPr lang="kk" sz="1400" b="0" i="0" u="none" strike="noStrike">
                <a:solidFill>
                  <a:srgbClr val="2F5597"/>
                </a:solidFill>
                <a:latin typeface="Verdana"/>
                <a:ea typeface="Verdana"/>
              </a:rPr>
              <a:t>жұмыскерлерді жұмыс орнында қолайлы еңбек жағдайларымен қамтамасыз ету;</a:t>
            </a:r>
          </a:p>
          <a:p>
            <a:pPr marL="342900" indent="-342900" algn="just" rtl="0">
              <a:buAutoNum type="arabicParenR"/>
            </a:pPr>
            <a:r>
              <a:rPr lang="kk" sz="1400" b="0" i="0" u="none" strike="noStrike">
                <a:solidFill>
                  <a:srgbClr val="2F5597"/>
                </a:solidFill>
                <a:latin typeface="Verdana"/>
                <a:ea typeface="Verdana"/>
              </a:rPr>
              <a:t>қызметкерлердің және олардың отбасыларының лайықты өмір сүру деңгейін қамтамасыз ететін мөлшерде қолданыстағы ұлттық заңнаманың талаптарына сәйкес қызметкерлерге жалақы төлеуді қамтамасыз ету.</a:t>
            </a:r>
          </a:p>
        </p:txBody>
      </p:sp>
    </p:spTree>
    <p:extLst>
      <p:ext uri="{BB962C8B-B14F-4D97-AF65-F5344CB8AC3E}">
        <p14:creationId xmlns:p14="http://schemas.microsoft.com/office/powerpoint/2010/main" val="1227234884"/>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0"/>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www.kazakhexport.kz</a:t>
            </a:r>
            <a:endParaRPr lang="ru-KZ" sz="900"/>
          </a:p>
        </p:txBody>
      </p:sp>
      <p:sp>
        <p:nvSpPr>
          <p:cNvPr id="2" name="Прямоугольник 1"/>
          <p:cNvSpPr/>
          <p:nvPr/>
        </p:nvSpPr>
        <p:spPr>
          <a:xfrm>
            <a:off x="1672226" y="519598"/>
            <a:ext cx="3217547" cy="307777"/>
          </a:xfrm>
          <a:prstGeom prst="rect">
            <a:avLst/>
          </a:prstGeom>
        </p:spPr>
        <p:txBody>
          <a:bodyPr wrap="none">
            <a:noAutofit/>
          </a:bodyPr>
          <a:lstStyle/>
          <a:p>
            <a:pPr rtl="0"/>
            <a:r>
              <a:rPr lang="kk" sz="1400" b="1" i="0" u="none" strike="noStrike">
                <a:solidFill>
                  <a:srgbClr val="2F5597"/>
                </a:solidFill>
                <a:latin typeface="Verdana"/>
                <a:ea typeface="Verdana"/>
              </a:rPr>
              <a:t>ДЕНСАУЛЫҚ ЖӘНЕ ҚАУІПСІЗДІК</a:t>
            </a:r>
          </a:p>
        </p:txBody>
      </p:sp>
      <p:sp>
        <p:nvSpPr>
          <p:cNvPr id="4" name="Прямоугольник 3"/>
          <p:cNvSpPr/>
          <p:nvPr/>
        </p:nvSpPr>
        <p:spPr>
          <a:xfrm>
            <a:off x="314595" y="1339116"/>
            <a:ext cx="11562811" cy="4660250"/>
          </a:xfrm>
          <a:prstGeom prst="rect">
            <a:avLst/>
          </a:prstGeom>
        </p:spPr>
        <p:txBody>
          <a:bodyPr wrap="square">
            <a:noAutofit/>
          </a:bodyPr>
          <a:lstStyle/>
          <a:p>
            <a:pPr indent="449580" algn="just" rtl="0">
              <a:lnSpc>
                <a:spcPct val="106000"/>
              </a:lnSpc>
              <a:spcAft>
                <a:spcPct val="0"/>
              </a:spcAft>
            </a:pPr>
            <a:r>
              <a:rPr lang="kk" sz="1400" b="0" i="0" u="none" strike="noStrike">
                <a:solidFill>
                  <a:srgbClr val="2F5597"/>
                </a:solidFill>
                <a:highlight>
                  <a:srgbClr val="FFFFFF"/>
                </a:highlight>
                <a:latin typeface="Verdana"/>
                <a:ea typeface="Verdana"/>
              </a:rPr>
              <a:t>"KazakhExport" ЭСК" АҚ өз қызметкерлері үшін барынша қолайлы еңбек жағдайларын жасайды, қызметкерлердің денсаулығы мен әл-ауқатына үлкен көңіл бөледі. Қызметкерлердің денсаулығына қамқорлық жасау кадр саясатының негізгі мақсаттарының бірі болып табылады және қауіпсіз жұмыс орындарын құруды, әлеуметтік қолдауды және еңбекті қорғауды қамтамасыз етуді қамтиды. Біздің  өнім берушілер сонымен қатар компанияда бекітілген еңбекті қорғау және қауіпсіздік саясаты мен процедураларына сәйкес жұмыс орнында және одан тыс жерлерде өз қызметкерлерінің қауіпсіздігі мен әл-ауқатын қамтамасыз ету үшін тиісті шараларды қабылдауы керек.</a:t>
            </a:r>
          </a:p>
          <a:p>
            <a:pPr indent="449580" algn="just" rtl="0">
              <a:lnSpc>
                <a:spcPct val="106000"/>
              </a:lnSpc>
              <a:spcAft>
                <a:spcPct val="0"/>
              </a:spcAft>
            </a:pPr>
            <a:r>
              <a:rPr lang="kk" sz="1400" b="1" i="0" u="none" strike="noStrike">
                <a:solidFill>
                  <a:srgbClr val="2F5597"/>
                </a:solidFill>
                <a:highlight>
                  <a:srgbClr val="FFFFFF"/>
                </a:highlight>
                <a:latin typeface="Verdana"/>
                <a:ea typeface="Verdana"/>
              </a:rPr>
              <a:t>Біз  өз өнім берушілерімізден не күтеміз;</a:t>
            </a:r>
          </a:p>
          <a:p>
            <a:pPr marL="342900" indent="-342900" algn="just" rtl="0">
              <a:lnSpc>
                <a:spcPct val="106000"/>
              </a:lnSpc>
              <a:spcAft>
                <a:spcPct val="0"/>
              </a:spcAft>
              <a:buAutoNum type="arabicParenR"/>
            </a:pPr>
            <a:r>
              <a:rPr lang="kk" sz="1400" b="0" i="0" u="none" strike="noStrike">
                <a:solidFill>
                  <a:srgbClr val="2F5597"/>
                </a:solidFill>
                <a:highlight>
                  <a:srgbClr val="FFFFFF"/>
                </a:highlight>
                <a:latin typeface="Verdana"/>
                <a:ea typeface="Verdana"/>
              </a:rPr>
              <a:t>барлық қолданыстағы заңдарға, нормативтік талаптарға және үздік тәжірибелерге сәйкес</a:t>
            </a:r>
            <a:r>
              <a:rPr lang="kk" sz="1400" b="0" i="0" u="none" strike="noStrike">
                <a:solidFill>
                  <a:srgbClr val="2F5597"/>
                </a:solidFill>
                <a:latin typeface="Verdana"/>
                <a:ea typeface="Verdana"/>
              </a:rPr>
              <a:t> өз қызметкерлері үшін қауіпсіз және салауатты еңбек жағдайларын  қалыптастыру;</a:t>
            </a:r>
          </a:p>
          <a:p>
            <a:pPr marL="342900" indent="-342900" algn="just" rtl="0">
              <a:lnSpc>
                <a:spcPct val="106000"/>
              </a:lnSpc>
              <a:spcAft>
                <a:spcPct val="0"/>
              </a:spcAft>
              <a:buAutoNum type="arabicParenR"/>
            </a:pPr>
            <a:r>
              <a:rPr lang="kk" sz="1400" b="0" i="0" u="none" strike="noStrike">
                <a:solidFill>
                  <a:srgbClr val="2F5597"/>
                </a:solidFill>
                <a:latin typeface="Verdana"/>
                <a:ea typeface="Verdana"/>
              </a:rPr>
              <a:t>өз қызметкерлеріне анықталған қауіп факторлары бар жұмыс орындарында қабылданған қауіпсіздік шаралары туралы ақпарат беру. Олар тұрақты негізде тиісті қорғауды қамтамасыз ету үшін тиісті дайындықтан өтуі керек. </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marL="342900" indent="-342900" algn="just" rtl="0">
              <a:lnSpc>
                <a:spcPct val="106000"/>
              </a:lnSpc>
              <a:spcAft>
                <a:spcPct val="0"/>
              </a:spcAft>
              <a:buAutoNum type="arabicParenR"/>
            </a:pPr>
            <a:r>
              <a:rPr lang="kk" sz="1400" b="0" i="0" u="none" strike="noStrike">
                <a:solidFill>
                  <a:srgbClr val="2F5597"/>
                </a:solidFill>
                <a:latin typeface="Verdana"/>
                <a:ea typeface="Verdana"/>
              </a:rPr>
              <a:t>өнеркәсіптік қауіпсіздік талаптарына сәйкес қызметкерлерді барлық қажетті жеке қорғаныс құралдарымен қамтамасыз ету, жұмыс орнындағы денсаулық пен қауіпсіздік тәуекелдерін азайту және жазатайым оқиғалар мен кәсіптік аурулардың алдын алу мақсатында алғашқы медициналық көмектің қолжетімділігін қоса алғанда, толыққанды техникалық қызмет көрсету және қажетті техникалық қорғау шараларын ұсыну;</a:t>
            </a:r>
          </a:p>
          <a:p>
            <a:pPr marL="342900" indent="-342900" algn="just" rtl="0">
              <a:lnSpc>
                <a:spcPct val="106000"/>
              </a:lnSpc>
              <a:spcAft>
                <a:spcPct val="0"/>
              </a:spcAft>
              <a:buAutoNum type="arabicParenR"/>
            </a:pPr>
            <a:r>
              <a:rPr lang="kk" sz="1400" b="0" i="0" u="none" strike="noStrike">
                <a:solidFill>
                  <a:srgbClr val="2F5597"/>
                </a:solidFill>
                <a:latin typeface="Verdana"/>
                <a:ea typeface="Verdana"/>
              </a:rPr>
              <a:t>қызметкерлерге өрт қауіпсіздігінің негізгі талаптарын жеткізу мақсатында өртке қарсы нұсқаулықтар өткізуді ұйымдастыру;</a:t>
            </a:r>
          </a:p>
          <a:p>
            <a:pPr marL="342900" indent="-342900" algn="just" rtl="0">
              <a:lnSpc>
                <a:spcPct val="106000"/>
              </a:lnSpc>
              <a:spcAft>
                <a:spcPct val="0"/>
              </a:spcAft>
              <a:buAutoNum type="arabicParenR"/>
            </a:pPr>
            <a:r>
              <a:rPr lang="kk" sz="1400" b="0" i="0" u="none" strike="noStrike">
                <a:solidFill>
                  <a:srgbClr val="2F5597"/>
                </a:solidFill>
                <a:latin typeface="Verdana"/>
                <a:ea typeface="Verdana"/>
              </a:rPr>
              <a:t>Қызметкерлер үшін мерзімді медициналық тексерулерді ұйымдастыру және өткізу.</a:t>
            </a:r>
            <a:endParaRPr lang="ru-RU" sz="1400">
              <a:solidFill>
                <a:schemeClr val="accent1">
                  <a:lumMod val="75000"/>
                </a:schemeClr>
              </a:solidFill>
              <a:effectLst/>
              <a:latin typeface="Verdana" panose="020b0604030504040204" pitchFamily="34" charset="0"/>
              <a:ea typeface="Verdana" panose="020b0604030504040204" pitchFamily="34" charset="0"/>
            </a:endParaRPr>
          </a:p>
        </p:txBody>
      </p:sp>
      <p:pic>
        <p:nvPicPr>
          <p:cNvPr id="3" name="Рисунок 2"/>
          <p:cNvPicPr>
            <a:picLocks noChangeAspect="1"/>
          </p:cNvPicPr>
          <p:nvPr/>
        </p:nvPicPr>
        <p:blipFill>
          <a:blip r:embed="rId3"/>
          <a:stretch>
            <a:fillRect/>
          </a:stretch>
        </p:blipFill>
        <p:spPr>
          <a:xfrm>
            <a:off x="388557" y="189449"/>
            <a:ext cx="1048603" cy="877900"/>
          </a:xfrm>
          <a:prstGeom prst="rect">
            <a:avLst/>
          </a:prstGeom>
        </p:spPr>
      </p:pic>
    </p:spTree>
    <p:extLst>
      <p:ext uri="{BB962C8B-B14F-4D97-AF65-F5344CB8AC3E}">
        <p14:creationId xmlns:p14="http://schemas.microsoft.com/office/powerpoint/2010/main" val="213831173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www.kazakhexport.kz</a:t>
            </a:r>
            <a:endParaRPr lang="ru-KZ" sz="900"/>
          </a:p>
        </p:txBody>
      </p:sp>
      <p:sp>
        <p:nvSpPr>
          <p:cNvPr id="3" name="Прямоугольник 2"/>
          <p:cNvSpPr/>
          <p:nvPr/>
        </p:nvSpPr>
        <p:spPr>
          <a:xfrm>
            <a:off x="388557" y="270688"/>
            <a:ext cx="6417141" cy="307777"/>
          </a:xfrm>
          <a:prstGeom prst="rect">
            <a:avLst/>
          </a:prstGeom>
        </p:spPr>
        <p:txBody>
          <a:bodyPr wrap="none">
            <a:noAutofit/>
          </a:bodyPr>
          <a:lstStyle/>
          <a:p>
            <a:pPr rtl="0"/>
            <a:r>
              <a:rPr lang="kk" sz="1400" b="1" i="0" u="none" strike="noStrike">
                <a:solidFill>
                  <a:srgbClr val="2F5597"/>
                </a:solidFill>
                <a:latin typeface="Verdana"/>
                <a:ea typeface="Verdana"/>
              </a:rPr>
              <a:t>Қоршаған ортаны қорғау және тұрақты дамуға қосқан үлесі </a:t>
            </a:r>
            <a:endParaRPr lang="ru-RU" sz="1400">
              <a:solidFill>
                <a:schemeClr val="accent1">
                  <a:lumMod val="75000"/>
                </a:schemeClr>
              </a:solidFill>
              <a:latin typeface="Verdana" panose="020b0604030504040204" pitchFamily="34" charset="0"/>
              <a:ea typeface="Verdana" panose="020b0604030504040204" pitchFamily="34" charset="0"/>
            </a:endParaRPr>
          </a:p>
        </p:txBody>
      </p:sp>
      <p:sp>
        <p:nvSpPr>
          <p:cNvPr id="2" name="Прямоугольник 1"/>
          <p:cNvSpPr/>
          <p:nvPr/>
        </p:nvSpPr>
        <p:spPr>
          <a:xfrm>
            <a:off x="272716" y="1098825"/>
            <a:ext cx="11630526" cy="5047536"/>
          </a:xfrm>
          <a:prstGeom prst="rect">
            <a:avLst/>
          </a:prstGeom>
        </p:spPr>
        <p:txBody>
          <a:bodyPr wrap="square">
            <a:noAutofit/>
          </a:bodyPr>
          <a:lstStyle/>
          <a:p>
            <a:pPr algn="just" rtl="0"/>
            <a:r>
              <a:rPr lang="kk" sz="1400" b="0" i="0" u="none" strike="noStrike">
                <a:solidFill>
                  <a:srgbClr val="2F5597"/>
                </a:solidFill>
                <a:latin typeface="Verdana"/>
                <a:ea typeface="Verdana"/>
              </a:rPr>
              <a:t>	"KazakhExport" ЭСК" АҚ БҰҰ Жаһандық шартының қатысушысы бола отырып, орнықты даму қағидаттарын басшылыққа алады және қоршаған ортаны қорғау саласына өз үлесін қосуға ұмтылады. "KazakhExport" ЭСК" АҚ өз қызметімен қоршаған ортаға елеулі әсер етпейтініне қарамастан, өз ықпалын төмендету біздің компанияның стратегиялық мақсаттарының бірі болып табылады. </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algn="just" rtl="0"/>
            <a:r>
              <a:rPr lang="kk" sz="1400" b="0" i="0" u="none" strike="noStrike">
                <a:solidFill>
                  <a:srgbClr val="2F5597"/>
                </a:solidFill>
                <a:latin typeface="Verdana"/>
                <a:ea typeface="Verdana"/>
              </a:rPr>
              <a:t>Біздің  өнім берушілер өз қызметінің қоршаған ортаға теріс әсерін барынша азайтуға және өз жұмысында экология және тұрақты даму саласында қабылданған халықаралық стандарттар мен тәжірибелерді қолдануға ұмтылуы қажет.</a:t>
            </a:r>
          </a:p>
          <a:p>
            <a:pPr algn="just" rtl="0"/>
            <a:r>
              <a:rPr lang="kk" sz="1400" b="1" i="0" u="none" strike="noStrike">
                <a:solidFill>
                  <a:srgbClr val="2F5597"/>
                </a:solidFill>
                <a:latin typeface="Verdana"/>
                <a:ea typeface="Verdana"/>
              </a:rPr>
              <a:t>	Біз  өз өнім берушілерімізден не күтеміз;</a:t>
            </a:r>
          </a:p>
          <a:p>
            <a:pPr marL="342900" indent="-342900" algn="just" rtl="0">
              <a:buAutoNum type="arabicParenR"/>
            </a:pPr>
            <a:r>
              <a:rPr lang="kk" sz="1400" b="0" i="0" u="none" strike="noStrike">
                <a:solidFill>
                  <a:srgbClr val="2F5597"/>
                </a:solidFill>
                <a:latin typeface="Verdana"/>
                <a:ea typeface="Verdana"/>
              </a:rPr>
              <a:t>парниктік газдар шығарындыларын барынша азайтуға және олардың ауа сапасына әсерін мүмкіндігінше азайтуға ұмтылыстар;</a:t>
            </a:r>
          </a:p>
          <a:p>
            <a:pPr marL="342900" indent="-342900" algn="just" rtl="0">
              <a:buAutoNum type="arabicParenR"/>
            </a:pPr>
            <a:r>
              <a:rPr lang="kk" sz="1400" b="0" i="0" u="none" strike="noStrike">
                <a:solidFill>
                  <a:srgbClr val="2F5597"/>
                </a:solidFill>
                <a:latin typeface="Verdana"/>
                <a:ea typeface="Verdana"/>
              </a:rPr>
              <a:t>қоршаған ортаның ластануын азайту, ормандарды қорғау және биоәртүрлілікті сақтау мақсатында электрондық құжат айналымы жүйелерін пайдалануға ұмтылыстар;</a:t>
            </a:r>
          </a:p>
          <a:p>
            <a:pPr marL="342900" indent="-342900" algn="just" rtl="0">
              <a:buAutoNum type="arabicParenR"/>
            </a:pPr>
            <a:r>
              <a:rPr lang="kk" sz="1400" b="0" i="0" u="none" strike="noStrike">
                <a:solidFill>
                  <a:srgbClr val="2F5597"/>
                </a:solidFill>
                <a:latin typeface="Verdana"/>
                <a:ea typeface="Verdana"/>
              </a:rPr>
              <a:t>экологиялық тәуекелдерге қатысты оқыту және ақпарат беру, сондай-ақ барлық құзыретті қызметкерлердің білімін бақылауды жүзеге асыру;</a:t>
            </a:r>
          </a:p>
          <a:p>
            <a:pPr marL="342900" indent="-342900" algn="just" rtl="0">
              <a:buAutoNum type="arabicParenR"/>
            </a:pPr>
            <a:r>
              <a:rPr lang="kk" sz="1400" b="0" i="0" u="none" strike="noStrike">
                <a:solidFill>
                  <a:srgbClr val="2F5597"/>
                </a:solidFill>
                <a:latin typeface="Verdana"/>
                <a:ea typeface="Verdana"/>
              </a:rPr>
              <a:t>энергия тұтынуды азайту, сондай-ақ энергия үнемдеу стратегиясын енгізу бойынша тиісті шараларды іске асыру;</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marL="342900" indent="-342900" algn="just" rtl="0">
              <a:buAutoNum type="arabicParenR"/>
            </a:pPr>
            <a:r>
              <a:rPr lang="kk" sz="1400" b="0" i="0" u="none" strike="noStrike">
                <a:solidFill>
                  <a:srgbClr val="2F5597"/>
                </a:solidFill>
                <a:latin typeface="Verdana"/>
                <a:ea typeface="Verdana"/>
              </a:rPr>
              <a:t>қаптаманы қайта пайдалануға немесе қайта өңдеуге ықпал ету;</a:t>
            </a:r>
          </a:p>
          <a:p>
            <a:pPr marL="342900" indent="-342900" algn="just" rtl="0">
              <a:buAutoNum type="arabicParenR"/>
            </a:pPr>
            <a:r>
              <a:rPr lang="kk" sz="1400" b="0" i="0" u="none" strike="noStrike">
                <a:solidFill>
                  <a:srgbClr val="2F5597"/>
                </a:solidFill>
                <a:latin typeface="Verdana"/>
                <a:ea typeface="Verdana"/>
              </a:rPr>
              <a:t>суды тұтыну мен дренажға жауапкершілікпен қарау: суды тұтынуды азайту арқылы оның әсерін азайту үшін тиісті шараларды қабылдауға ұмтылу;</a:t>
            </a:r>
          </a:p>
          <a:p>
            <a:pPr marL="342900" indent="-342900" algn="just" rtl="0">
              <a:buAutoNum type="arabicParenR"/>
            </a:pPr>
            <a:r>
              <a:rPr lang="kk" sz="1400" b="0" i="0" u="none" strike="noStrike">
                <a:solidFill>
                  <a:srgbClr val="2F5597"/>
                </a:solidFill>
                <a:latin typeface="Verdana"/>
                <a:ea typeface="Verdana"/>
              </a:rPr>
              <a:t>қалдықтарды өндіруді барынша азайту, қалдықтарды бақылау және кәдеге жарату бойынша тәжірибелерді енгізуге, қалдықтарды қауіпсіз және заңды өңдеуді, сақтауды, тасымалдауды, кәдеге жаратуды, қайта өңдеуді және қайта пайдалануды қамтамасыз етуге ұмтылу үшін тиісті шараларды іске асыру.</a:t>
            </a:r>
          </a:p>
          <a:p>
            <a:pPr algn="just"/>
            <a:endParaRPr lang="ru-RU" sz="140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934229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Рисунок 9">
            <a:extLst>
              <a:ext uri="{FF2B5EF4-FFF2-40B4-BE49-F238E27FC236}">
                <a16:creationId xmlns:a16="http://schemas.microsoft.com/office/drawing/2014/main" id="{B0933E06-61A3-344F-8FE4-EDDD6607A893}"/>
              </a:ext>
            </a:extLst>
          </p:cNvPr>
          <p:cNvPicPr>
            <a:picLocks noChangeAspect="1"/>
          </p:cNvPicPr>
          <p:nvPr/>
        </p:nvPicPr>
        <p:blipFill>
          <a:blip r:embed="rId2"/>
          <a:stretch>
            <a:fillRect/>
          </a:stretch>
        </p:blipFill>
        <p:spPr>
          <a:xfrm>
            <a:off x="6208035" y="0"/>
            <a:ext cx="5994400" cy="6858000"/>
          </a:xfrm>
          <a:prstGeom prst="rect">
            <a:avLst/>
          </a:prstGeom>
        </p:spPr>
      </p:pic>
      <p:sp>
        <p:nvSpPr>
          <p:cNvPr id="15" name="Нижний колонтитул 4">
            <a:extLst>
              <a:ext uri="{FF2B5EF4-FFF2-40B4-BE49-F238E27FC236}">
                <a16:creationId xmlns:a16="http://schemas.microsoft.com/office/drawing/2014/main" id="{B56C11E2-4E8E-3642-BDF1-C85172176F60}"/>
              </a:ext>
            </a:extLst>
          </p:cNvPr>
          <p:cNvSpPr>
            <a:spLocks noGrp="1"/>
          </p:cNvSpPr>
          <p:nvPr>
            <p:ph type="ftr" sz="quarter" idx="11"/>
          </p:nvPr>
        </p:nvSpPr>
        <p:spPr>
          <a:xfrm>
            <a:off x="388557" y="6235437"/>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www.kazakhexport.kz</a:t>
            </a:r>
            <a:endParaRPr lang="ru-KZ" sz="900"/>
          </a:p>
        </p:txBody>
      </p:sp>
      <p:sp>
        <p:nvSpPr>
          <p:cNvPr id="16" name="Номер слайда 5">
            <a:extLst>
              <a:ext uri="{FF2B5EF4-FFF2-40B4-BE49-F238E27FC236}">
                <a16:creationId xmlns:a16="http://schemas.microsoft.com/office/drawing/2014/main" id="{8908FA04-BC86-454C-AEAA-FC199A9D9A9D}"/>
              </a:ext>
            </a:extLst>
          </p:cNvPr>
          <p:cNvSpPr>
            <a:spLocks noGrp="1"/>
          </p:cNvSpPr>
          <p:nvPr>
            <p:ph type="sldNum" sz="quarter" idx="12"/>
          </p:nvPr>
        </p:nvSpPr>
        <p:spPr>
          <a:xfrm>
            <a:off x="10883689" y="6235436"/>
            <a:ext cx="985563" cy="365125"/>
          </a:xfrm>
        </p:spPr>
        <p:txBody>
          <a:bodyPr>
            <a:noAutofit/>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8</a:t>
            </a:r>
            <a:endParaRPr lang="ru-KZ" sz="900"/>
          </a:p>
        </p:txBody>
      </p:sp>
      <p:sp>
        <p:nvSpPr>
          <p:cNvPr id="2" name="Прямоугольник 1"/>
          <p:cNvSpPr/>
          <p:nvPr/>
        </p:nvSpPr>
        <p:spPr>
          <a:xfrm>
            <a:off x="451786" y="2188453"/>
            <a:ext cx="5777338" cy="2462213"/>
          </a:xfrm>
          <a:prstGeom prst="rect">
            <a:avLst/>
          </a:prstGeom>
        </p:spPr>
        <p:txBody>
          <a:bodyPr wrap="square">
            <a:noAutofit/>
          </a:bodyPr>
          <a:lstStyle/>
          <a:p>
            <a:pPr algn="just" rtl="0">
              <a:spcAft>
                <a:spcPct val="0"/>
              </a:spcAft>
              <a:tabLst>
                <a:tab pos="180340"/>
                <a:tab pos="630555"/>
              </a:tabLst>
            </a:pPr>
            <a:r>
              <a:rPr lang="kk" sz="1400" b="0" i="0" u="none" strike="noStrike">
                <a:solidFill>
                  <a:srgbClr val="2F5597"/>
                </a:solidFill>
                <a:latin typeface="Verdana"/>
                <a:ea typeface="Verdana"/>
                <a:cs typeface="Arial"/>
              </a:rPr>
              <a:t>	Осы жадынаманы қалыптастыру кезінде біз озық тәжірибеге және халықаралық тәжірибеге негізделгенімізге және  тек берілген ұсыныстармен шектемейтінімізге назар аударамыз. </a:t>
            </a:r>
          </a:p>
          <a:p>
            <a:pPr algn="just" rtl="0">
              <a:spcAft>
                <a:spcPct val="0"/>
              </a:spcAft>
              <a:tabLst>
                <a:tab pos="180340"/>
                <a:tab pos="630555"/>
              </a:tabLst>
            </a:pPr>
            <a:r>
              <a:rPr lang="kk" sz="1400" b="0" i="0" u="none" strike="noStrike">
                <a:solidFill>
                  <a:srgbClr val="2F5597"/>
                </a:solidFill>
                <a:latin typeface="Verdana"/>
                <a:ea typeface="Verdana"/>
                <a:cs typeface="Arial"/>
              </a:rPr>
              <a:t>	Біз контрагенттерімізді осы қағидалар  мен қағидаттарды өз қызметінде белсенді қолдануға шақырамыз. 	Осы  жадынама тұрақты негізде қайта қаралатын болады және қажет болған жағдайда халықаралық стандарттардағы өзекті үрдістерді немесе өзгерістерді көрсету мақсатында түзетілетін болады.</a:t>
            </a:r>
          </a:p>
          <a:p>
            <a:pPr algn="just">
              <a:spcAft>
                <a:spcPct val="0"/>
              </a:spcAft>
              <a:tabLst>
                <a:tab pos="180340"/>
                <a:tab pos="630555"/>
              </a:tabLst>
            </a:pP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4" name="Прямоугольник 3"/>
          <p:cNvSpPr/>
          <p:nvPr/>
        </p:nvSpPr>
        <p:spPr>
          <a:xfrm>
            <a:off x="-19283" y="1020947"/>
            <a:ext cx="6719476" cy="307777"/>
          </a:xfrm>
          <a:prstGeom prst="rect">
            <a:avLst/>
          </a:prstGeom>
        </p:spPr>
        <p:txBody>
          <a:bodyPr wrap="square">
            <a:noAutofit/>
          </a:bodyPr>
          <a:lstStyle/>
          <a:p>
            <a:pPr algn="ctr" rtl="0"/>
            <a:r>
              <a:rPr lang="kk" sz="1400" b="1" i="0" u="none" strike="noStrike">
                <a:solidFill>
                  <a:srgbClr val="2F5597"/>
                </a:solidFill>
                <a:latin typeface="Verdana"/>
                <a:ea typeface="Verdana"/>
              </a:rPr>
              <a:t>"KazakhExport" ЭСК" АҚ</a:t>
            </a:r>
            <a:endParaRPr lang="ru-RU" sz="1400">
              <a:solidFill>
                <a:schemeClr val="accent1">
                  <a:lumMod val="75000"/>
                </a:schemeClr>
              </a:solidFill>
              <a:latin typeface="Verdana" panose="020b0604030504040204" pitchFamily="34" charset="0"/>
              <a:ea typeface="Verdana" panose="020b0604030504040204" pitchFamily="34" charset="0"/>
            </a:endParaRPr>
          </a:p>
        </p:txBody>
      </p:sp>
      <p:pic>
        <p:nvPicPr>
          <p:cNvPr id="7" name="Picture 2747"/>
          <p:cNvPicPr/>
          <p:nvPr/>
        </p:nvPicPr>
        <p:blipFill>
          <a:blip r:embed="rId3"/>
          <a:stretch>
            <a:fillRect/>
          </a:stretch>
        </p:blipFill>
        <p:spPr>
          <a:xfrm>
            <a:off x="692473" y="747480"/>
            <a:ext cx="999490" cy="854710"/>
          </a:xfrm>
          <a:prstGeom prst="rect">
            <a:avLst/>
          </a:prstGeom>
        </p:spPr>
      </p:pic>
    </p:spTree>
    <p:extLst>
      <p:ext uri="{BB962C8B-B14F-4D97-AF65-F5344CB8AC3E}">
        <p14:creationId xmlns:p14="http://schemas.microsoft.com/office/powerpoint/2010/main" val="927667463"/>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Объект 9">
            <a:extLst>
              <a:ext uri="{FF2B5EF4-FFF2-40B4-BE49-F238E27FC236}">
                <a16:creationId xmlns:a16="http://schemas.microsoft.com/office/drawing/2014/main" id="{9CEB68B9-BCF7-3040-A3DA-3DE7767AE941}"/>
              </a:ext>
            </a:extLst>
          </p:cNvPr>
          <p:cNvPicPr>
            <a:picLocks noGrp="1" noChangeAspect="1"/>
          </p:cNvPicPr>
          <p:nvPr>
            <p:ph idx="1"/>
          </p:nvPr>
        </p:nvPicPr>
        <p:blipFill>
          <a:blip r:embed="rId2"/>
          <a:stretch>
            <a:fillRect/>
          </a:stretch>
        </p:blipFill>
        <p:spPr>
          <a:xfrm>
            <a:off x="0" y="-8313"/>
            <a:ext cx="6567777" cy="6866313"/>
          </a:xfrm>
        </p:spPr>
      </p:pic>
      <p:pic>
        <p:nvPicPr>
          <p:cNvPr id="12" name="Рисунок 11">
            <a:extLst>
              <a:ext uri="{FF2B5EF4-FFF2-40B4-BE49-F238E27FC236}">
                <a16:creationId xmlns:a16="http://schemas.microsoft.com/office/drawing/2014/main" id="{7B2572F1-5FD4-0A48-8DB9-A397529A04FD}"/>
              </a:ext>
            </a:extLst>
          </p:cNvPr>
          <p:cNvPicPr>
            <a:picLocks noChangeAspect="1"/>
          </p:cNvPicPr>
          <p:nvPr/>
        </p:nvPicPr>
        <p:blipFill>
          <a:blip r:embed="rId3"/>
          <a:stretch>
            <a:fillRect/>
          </a:stretch>
        </p:blipFill>
        <p:spPr>
          <a:xfrm>
            <a:off x="0" y="2191566"/>
            <a:ext cx="4292874" cy="4666434"/>
          </a:xfrm>
          <a:prstGeom prst="rect">
            <a:avLst/>
          </a:prstGeom>
        </p:spPr>
      </p:pic>
      <p:sp>
        <p:nvSpPr>
          <p:cNvPr id="42" name="Нижний колонтитул 4">
            <a:extLst>
              <a:ext uri="{FF2B5EF4-FFF2-40B4-BE49-F238E27FC236}">
                <a16:creationId xmlns:a16="http://schemas.microsoft.com/office/drawing/2014/main" id="{785D5C0C-35A5-4A44-9523-53ED45366742}"/>
              </a:ext>
            </a:extLst>
          </p:cNvPr>
          <p:cNvSpPr>
            <a:spLocks noGrp="1"/>
          </p:cNvSpPr>
          <p:nvPr>
            <p:ph type="ftr" sz="quarter" idx="11"/>
          </p:nvPr>
        </p:nvSpPr>
        <p:spPr>
          <a:xfrm>
            <a:off x="388557" y="6235437"/>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solidFill>
                  <a:srgbClr val="FFFFFF"/>
                </a:solidFill>
                <a:latin typeface="Verdana"/>
              </a:rPr>
              <a:t>www.kazakhexport.kz</a:t>
            </a:r>
            <a:endParaRPr lang="ru-KZ" sz="900">
              <a:solidFill>
                <a:schemeClr val="bg1"/>
              </a:solidFill>
            </a:endParaRPr>
          </a:p>
        </p:txBody>
      </p:sp>
      <p:sp>
        <p:nvSpPr>
          <p:cNvPr id="43" name="Номер слайда 5">
            <a:extLst>
              <a:ext uri="{FF2B5EF4-FFF2-40B4-BE49-F238E27FC236}">
                <a16:creationId xmlns:a16="http://schemas.microsoft.com/office/drawing/2014/main" id="{11512A52-5B21-3A49-A8F6-4B8A2421E197}"/>
              </a:ext>
            </a:extLst>
          </p:cNvPr>
          <p:cNvSpPr>
            <a:spLocks noGrp="1"/>
          </p:cNvSpPr>
          <p:nvPr>
            <p:ph type="sldNum" sz="quarter" idx="12"/>
          </p:nvPr>
        </p:nvSpPr>
        <p:spPr>
          <a:xfrm>
            <a:off x="10883689" y="6235436"/>
            <a:ext cx="985563" cy="365125"/>
          </a:xfrm>
        </p:spPr>
        <p:txBody>
          <a:bodyPr>
            <a:noAutofit/>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kk" sz="900" b="0" i="0" u="none" strike="noStrike">
                <a:latin typeface="Verdana"/>
              </a:rPr>
              <a:t>9</a:t>
            </a:r>
            <a:endParaRPr lang="ru-KZ" sz="900"/>
          </a:p>
        </p:txBody>
      </p:sp>
      <p:sp>
        <p:nvSpPr>
          <p:cNvPr id="2" name="Прямоугольник 1"/>
          <p:cNvSpPr/>
          <p:nvPr/>
        </p:nvSpPr>
        <p:spPr>
          <a:xfrm>
            <a:off x="6430178" y="3052642"/>
            <a:ext cx="4873128" cy="369332"/>
          </a:xfrm>
          <a:prstGeom prst="rect">
            <a:avLst/>
          </a:prstGeom>
        </p:spPr>
        <p:txBody>
          <a:bodyPr wrap="square">
            <a:noAutofit/>
          </a:bodyPr>
          <a:lstStyle/>
          <a:p>
            <a:pPr indent="450215" algn="just" rtl="0">
              <a:spcAft>
                <a:spcPct val="0"/>
              </a:spcAft>
              <a:tabLst>
                <a:tab pos="630555"/>
              </a:tabLst>
            </a:pPr>
            <a:r>
              <a:rPr lang="kk" sz="1800" b="1" i="0" u="none" strike="noStrike">
                <a:solidFill>
                  <a:srgbClr val="2F5597"/>
                </a:solidFill>
                <a:latin typeface="Verdana"/>
                <a:ea typeface="Verdana"/>
              </a:rPr>
              <a:t>Назарларыңызға рақмет!</a:t>
            </a:r>
            <a:endParaRPr lang="ru-RU" sz="1600" b="1">
              <a:solidFill>
                <a:schemeClr val="accent1">
                  <a:lumMod val="75000"/>
                </a:schemeClr>
              </a:solidFill>
              <a:effectLst/>
              <a:latin typeface="Verdana" panose="020b0604030504040204" pitchFamily="34" charset="0"/>
              <a:ea typeface="Verdana" pitchFamily="34" charset="0"/>
            </a:endParaRPr>
          </a:p>
        </p:txBody>
      </p:sp>
    </p:spTree>
    <p:extLst>
      <p:ext uri="{BB962C8B-B14F-4D97-AF65-F5344CB8AC3E}">
        <p14:creationId xmlns:p14="http://schemas.microsoft.com/office/powerpoint/2010/main" val="1339191858"/>
      </p:ext>
    </p:extLst>
  </p:cSld>
  <p:clrMapOvr>
    <a:masterClrMapping/>
  </p:clrMapOvr>
  <p:transition/>
  <p:timing/>
</p:sld>
</file>

<file path=ppt/tags/tag1.xml><?xml version="1.0" encoding="utf-8"?>
<p:tagLst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Пустая презентация_картинки" id="{65C53F42-2FB1-4BA5-A355-17316CD03ACD}" vid="{3978FEF2-48F4-47EA-9F54-A1FB5AE72E84}"/>
    </a:ext>
  </a:extLst>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Пустая презентация_картинки</Template>
  <Company/>
  <PresentationFormat>Широкоэкранный</PresentationFormat>
  <Paragraphs>77</Paragraphs>
  <Slides>9</Slides>
  <Notes>0</Notes>
  <TotalTime>5264</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9</vt:i4>
      </vt:variant>
    </vt:vector>
  </HeadingPairs>
  <TitlesOfParts>
    <vt:vector baseType="lpstr" size="15">
      <vt:lpstr>Arial</vt:lpstr>
      <vt:lpstr>Calibri Light</vt:lpstr>
      <vt:lpstr>Calibri</vt:lpstr>
      <vt:lpstr>Verdana</vt:lpstr>
      <vt:lpstr>Segoe UI Historic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Надира Абенова</dc:creator>
  <cp:lastModifiedBy>Надира Абенова</cp:lastModifiedBy>
  <cp:revision>73</cp:revision>
  <dcterms:created xsi:type="dcterms:W3CDTF">2022-07-25T08:39:54Z</dcterms:created>
  <dcterms:modified xsi:type="dcterms:W3CDTF">2024-03-11T19:19:13Z</dcterms:modified>
</cp:coreProperties>
</file>